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2" d="100"/>
          <a:sy n="102" d="100"/>
        </p:scale>
        <p:origin x="71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90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46375" y="1178457"/>
            <a:ext cx="5642272" cy="1545336"/>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4320" b="1" kern="0" spc="288" dirty="0">
                <a:solidFill>
                  <a:srgbClr val="1CADE4"/>
                </a:solidFill>
                <a:latin typeface="微软雅黑" pitchFamily="34" charset="0"/>
                <a:ea typeface="微软雅黑" pitchFamily="34" charset="-122"/>
                <a:cs typeface="微软雅黑" pitchFamily="34" charset="-120"/>
              </a:rPr>
              <a:t>密码学基础与应用分析</a:t>
            </a:r>
            <a:endParaRPr lang="en-US" sz="1440" dirty="0"/>
          </a:p>
        </p:txBody>
      </p:sp>
      <p:sp>
        <p:nvSpPr>
          <p:cNvPr id="3" name="Text 1"/>
          <p:cNvSpPr/>
          <p:nvPr/>
        </p:nvSpPr>
        <p:spPr>
          <a:xfrm>
            <a:off x="446375" y="2825719"/>
            <a:ext cx="5294129" cy="457200"/>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440" dirty="0">
                <a:solidFill>
                  <a:srgbClr val="C9C9C9"/>
                </a:solidFill>
                <a:latin typeface="Microsoft Yahei" pitchFamily="34" charset="0"/>
                <a:ea typeface="Microsoft Yahei" pitchFamily="34" charset="-122"/>
                <a:cs typeface="Microsoft Yahei" pitchFamily="34" charset="-120"/>
              </a:rPr>
              <a:t>探索信息安全核心领域</a:t>
            </a:r>
            <a:endParaRPr lang="en-US" sz="1440" dirty="0"/>
          </a:p>
        </p:txBody>
      </p:sp>
      <p:sp>
        <p:nvSpPr>
          <p:cNvPr id="4" name="Shape 2"/>
          <p:cNvSpPr/>
          <p:nvPr/>
        </p:nvSpPr>
        <p:spPr>
          <a:xfrm>
            <a:off x="495075" y="3409798"/>
            <a:ext cx="1700784" cy="352958"/>
          </a:xfrm>
          <a:custGeom>
            <a:avLst/>
            <a:gdLst/>
            <a:ahLst/>
            <a:cxnLst/>
            <a:rect l="l" t="t" r="r" b="b"/>
            <a:pathLst>
              <a:path w="1700784" h="352958">
                <a:moveTo>
                  <a:pt x="176479" y="0"/>
                </a:moveTo>
                <a:moveTo>
                  <a:pt x="176479" y="0"/>
                </a:moveTo>
                <a:lnTo>
                  <a:pt x="1524305" y="0"/>
                </a:lnTo>
                <a:quadBezTo>
                  <a:pt x="1700784" y="0"/>
                  <a:pt x="1700784" y="176479"/>
                </a:quadBezTo>
                <a:lnTo>
                  <a:pt x="1700784" y="176479"/>
                </a:lnTo>
                <a:quadBezTo>
                  <a:pt x="1700784" y="352958"/>
                  <a:pt x="1524305" y="352958"/>
                </a:quadBezTo>
                <a:lnTo>
                  <a:pt x="176479" y="352958"/>
                </a:lnTo>
                <a:quadBezTo>
                  <a:pt x="0" y="352958"/>
                  <a:pt x="0" y="176479"/>
                </a:quadBezTo>
                <a:lnTo>
                  <a:pt x="0" y="176479"/>
                </a:lnTo>
                <a:quadBezTo>
                  <a:pt x="0" y="0"/>
                  <a:pt x="176479" y="0"/>
                </a:quadBezTo>
                <a:close/>
              </a:path>
            </a:pathLst>
          </a:custGeom>
          <a:solidFill>
            <a:srgbClr val="00B8FF"/>
          </a:solidFill>
          <a:ln/>
        </p:spPr>
        <p:txBody>
          <a:bodyPr/>
          <a:lstStyle/>
          <a:p>
            <a:endParaRPr lang="zh-CN" altLang="en-US"/>
          </a:p>
        </p:txBody>
      </p:sp>
      <p:sp>
        <p:nvSpPr>
          <p:cNvPr id="5" name="Text 3"/>
          <p:cNvSpPr/>
          <p:nvPr/>
        </p:nvSpPr>
        <p:spPr>
          <a:xfrm>
            <a:off x="641740" y="3348533"/>
            <a:ext cx="1407453" cy="380745"/>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152" dirty="0">
                <a:solidFill>
                  <a:srgbClr val="FFFFFF"/>
                </a:solidFill>
                <a:latin typeface="Microsoft Yahei" pitchFamily="34" charset="0"/>
                <a:ea typeface="Microsoft Yahei" pitchFamily="34" charset="-122"/>
                <a:cs typeface="Microsoft Yahei" pitchFamily="34" charset="-120"/>
              </a:rPr>
              <a:t>汇报人: </a:t>
            </a:r>
            <a:r>
              <a:rPr lang="zh-CN" altLang="en-US" sz="1152" dirty="0">
                <a:solidFill>
                  <a:srgbClr val="FFFFFF"/>
                </a:solidFill>
                <a:latin typeface="Microsoft Yahei" pitchFamily="34" charset="0"/>
                <a:ea typeface="Microsoft Yahei" pitchFamily="34" charset="-122"/>
                <a:cs typeface="Microsoft Yahei" pitchFamily="34" charset="-120"/>
              </a:rPr>
              <a:t>高志鹏</a:t>
            </a:r>
            <a:endParaRPr lang="en-US" sz="144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古典密码应用案例</a:t>
            </a:r>
            <a:endParaRPr lang="en-US" sz="1440" dirty="0"/>
          </a:p>
        </p:txBody>
      </p:sp>
      <p:sp>
        <p:nvSpPr>
          <p:cNvPr id="3" name="Shape 1"/>
          <p:cNvSpPr/>
          <p:nvPr/>
        </p:nvSpPr>
        <p:spPr>
          <a:xfrm rot="2700000">
            <a:off x="4181468" y="1698943"/>
            <a:ext cx="795528" cy="795528"/>
          </a:xfrm>
          <a:custGeom>
            <a:avLst/>
            <a:gdLst/>
            <a:ahLst/>
            <a:cxnLst/>
            <a:rect l="l" t="t" r="r" b="b"/>
            <a:pathLst>
              <a:path w="795528" h="795528">
                <a:moveTo>
                  <a:pt x="0" y="0"/>
                </a:moveTo>
                <a:moveTo>
                  <a:pt x="0" y="0"/>
                </a:moveTo>
                <a:lnTo>
                  <a:pt x="795528" y="0"/>
                </a:lnTo>
                <a:lnTo>
                  <a:pt x="795528" y="795528"/>
                </a:lnTo>
                <a:lnTo>
                  <a:pt x="0" y="795528"/>
                </a:lnTo>
                <a:close/>
              </a:path>
            </a:pathLst>
          </a:custGeom>
          <a:solidFill>
            <a:srgbClr val="0084FF">
              <a:alpha val="20000"/>
            </a:srgbClr>
          </a:solidFill>
          <a:ln/>
        </p:spPr>
        <p:txBody>
          <a:bodyPr/>
          <a:lstStyle/>
          <a:p>
            <a:endParaRPr lang="zh-CN" altLang="en-US"/>
          </a:p>
        </p:txBody>
      </p:sp>
      <p:sp>
        <p:nvSpPr>
          <p:cNvPr id="4" name="Shape 2"/>
          <p:cNvSpPr/>
          <p:nvPr/>
        </p:nvSpPr>
        <p:spPr>
          <a:xfrm rot="2700000">
            <a:off x="4181468" y="2914632"/>
            <a:ext cx="795528" cy="795528"/>
          </a:xfrm>
          <a:custGeom>
            <a:avLst/>
            <a:gdLst/>
            <a:ahLst/>
            <a:cxnLst/>
            <a:rect l="l" t="t" r="r" b="b"/>
            <a:pathLst>
              <a:path w="795528" h="795528">
                <a:moveTo>
                  <a:pt x="0" y="0"/>
                </a:moveTo>
                <a:moveTo>
                  <a:pt x="0" y="0"/>
                </a:moveTo>
                <a:lnTo>
                  <a:pt x="795528" y="0"/>
                </a:lnTo>
                <a:lnTo>
                  <a:pt x="795528" y="795528"/>
                </a:lnTo>
                <a:lnTo>
                  <a:pt x="0" y="795528"/>
                </a:lnTo>
                <a:close/>
              </a:path>
            </a:pathLst>
          </a:custGeom>
          <a:solidFill>
            <a:srgbClr val="0084FF">
              <a:alpha val="20000"/>
            </a:srgbClr>
          </a:solidFill>
          <a:ln/>
        </p:spPr>
        <p:txBody>
          <a:bodyPr/>
          <a:lstStyle/>
          <a:p>
            <a:endParaRPr lang="zh-CN" altLang="en-US"/>
          </a:p>
        </p:txBody>
      </p:sp>
      <p:sp>
        <p:nvSpPr>
          <p:cNvPr id="5" name="Shape 3"/>
          <p:cNvSpPr/>
          <p:nvPr/>
        </p:nvSpPr>
        <p:spPr>
          <a:xfrm rot="2700000">
            <a:off x="3553780" y="2298043"/>
            <a:ext cx="795528" cy="795528"/>
          </a:xfrm>
          <a:custGeom>
            <a:avLst/>
            <a:gdLst/>
            <a:ahLst/>
            <a:cxnLst/>
            <a:rect l="l" t="t" r="r" b="b"/>
            <a:pathLst>
              <a:path w="795528" h="795528">
                <a:moveTo>
                  <a:pt x="0" y="0"/>
                </a:moveTo>
                <a:moveTo>
                  <a:pt x="0" y="0"/>
                </a:moveTo>
                <a:lnTo>
                  <a:pt x="795528" y="0"/>
                </a:lnTo>
                <a:lnTo>
                  <a:pt x="795528" y="795528"/>
                </a:lnTo>
                <a:lnTo>
                  <a:pt x="0" y="795528"/>
                </a:lnTo>
                <a:close/>
              </a:path>
            </a:pathLst>
          </a:custGeom>
          <a:solidFill>
            <a:srgbClr val="5196FF">
              <a:alpha val="20000"/>
            </a:srgbClr>
          </a:solidFill>
          <a:ln/>
        </p:spPr>
        <p:txBody>
          <a:bodyPr/>
          <a:lstStyle/>
          <a:p>
            <a:endParaRPr lang="zh-CN" altLang="en-US"/>
          </a:p>
        </p:txBody>
      </p:sp>
      <p:sp>
        <p:nvSpPr>
          <p:cNvPr id="6" name="Shape 4"/>
          <p:cNvSpPr/>
          <p:nvPr/>
        </p:nvSpPr>
        <p:spPr>
          <a:xfrm rot="2700000">
            <a:off x="4794692" y="2298043"/>
            <a:ext cx="795528" cy="795528"/>
          </a:xfrm>
          <a:custGeom>
            <a:avLst/>
            <a:gdLst/>
            <a:ahLst/>
            <a:cxnLst/>
            <a:rect l="l" t="t" r="r" b="b"/>
            <a:pathLst>
              <a:path w="795528" h="795528">
                <a:moveTo>
                  <a:pt x="0" y="0"/>
                </a:moveTo>
                <a:moveTo>
                  <a:pt x="0" y="0"/>
                </a:moveTo>
                <a:lnTo>
                  <a:pt x="795528" y="0"/>
                </a:lnTo>
                <a:lnTo>
                  <a:pt x="795528" y="795528"/>
                </a:lnTo>
                <a:lnTo>
                  <a:pt x="0" y="795528"/>
                </a:lnTo>
                <a:close/>
              </a:path>
            </a:pathLst>
          </a:custGeom>
          <a:solidFill>
            <a:srgbClr val="5196FF">
              <a:alpha val="20000"/>
            </a:srgbClr>
          </a:solidFill>
          <a:ln/>
        </p:spPr>
        <p:txBody>
          <a:bodyPr/>
          <a:lstStyle/>
          <a:p>
            <a:endParaRPr lang="zh-CN" altLang="en-US"/>
          </a:p>
        </p:txBody>
      </p:sp>
      <p:sp>
        <p:nvSpPr>
          <p:cNvPr id="7" name="Shape 5"/>
          <p:cNvSpPr/>
          <p:nvPr/>
        </p:nvSpPr>
        <p:spPr>
          <a:xfrm>
            <a:off x="4338432" y="1855907"/>
            <a:ext cx="481601" cy="481601"/>
          </a:xfrm>
          <a:custGeom>
            <a:avLst/>
            <a:gdLst/>
            <a:ahLst/>
            <a:cxnLst/>
            <a:rect l="l" t="t" r="r" b="b"/>
            <a:pathLst>
              <a:path w="481601" h="481601">
                <a:moveTo>
                  <a:pt x="240801" y="0"/>
                </a:moveTo>
                <a:moveTo>
                  <a:pt x="240801" y="0"/>
                </a:moveTo>
                <a:cubicBezTo>
                  <a:pt x="373702" y="0"/>
                  <a:pt x="481601" y="107899"/>
                  <a:pt x="481601" y="240801"/>
                </a:cubicBezTo>
                <a:cubicBezTo>
                  <a:pt x="481601" y="373702"/>
                  <a:pt x="373702" y="481601"/>
                  <a:pt x="240801" y="481601"/>
                </a:cubicBezTo>
                <a:cubicBezTo>
                  <a:pt x="107899" y="481601"/>
                  <a:pt x="0" y="373702"/>
                  <a:pt x="0" y="240801"/>
                </a:cubicBezTo>
                <a:cubicBezTo>
                  <a:pt x="0" y="107899"/>
                  <a:pt x="107899" y="0"/>
                  <a:pt x="240801" y="0"/>
                </a:cubicBezTo>
                <a:close/>
              </a:path>
            </a:pathLst>
          </a:custGeom>
          <a:solidFill>
            <a:srgbClr val="0084FF"/>
          </a:solidFill>
          <a:ln/>
        </p:spPr>
        <p:txBody>
          <a:bodyPr/>
          <a:lstStyle/>
          <a:p>
            <a:endParaRPr lang="zh-CN" altLang="en-US"/>
          </a:p>
        </p:txBody>
      </p:sp>
      <p:sp>
        <p:nvSpPr>
          <p:cNvPr id="8" name="Shape 6"/>
          <p:cNvSpPr/>
          <p:nvPr/>
        </p:nvSpPr>
        <p:spPr>
          <a:xfrm>
            <a:off x="4951656" y="2455006"/>
            <a:ext cx="481601" cy="481601"/>
          </a:xfrm>
          <a:custGeom>
            <a:avLst/>
            <a:gdLst/>
            <a:ahLst/>
            <a:cxnLst/>
            <a:rect l="l" t="t" r="r" b="b"/>
            <a:pathLst>
              <a:path w="481601" h="481601">
                <a:moveTo>
                  <a:pt x="240801" y="0"/>
                </a:moveTo>
                <a:moveTo>
                  <a:pt x="240801" y="0"/>
                </a:moveTo>
                <a:cubicBezTo>
                  <a:pt x="373702" y="0"/>
                  <a:pt x="481601" y="107899"/>
                  <a:pt x="481601" y="240801"/>
                </a:cubicBezTo>
                <a:cubicBezTo>
                  <a:pt x="481601" y="373702"/>
                  <a:pt x="373702" y="481601"/>
                  <a:pt x="240801" y="481601"/>
                </a:cubicBezTo>
                <a:cubicBezTo>
                  <a:pt x="107899" y="481601"/>
                  <a:pt x="0" y="373702"/>
                  <a:pt x="0" y="240801"/>
                </a:cubicBezTo>
                <a:cubicBezTo>
                  <a:pt x="0" y="107899"/>
                  <a:pt x="107899" y="0"/>
                  <a:pt x="240801" y="0"/>
                </a:cubicBezTo>
                <a:close/>
              </a:path>
            </a:pathLst>
          </a:custGeom>
          <a:solidFill>
            <a:srgbClr val="5196FF"/>
          </a:solidFill>
          <a:ln/>
        </p:spPr>
        <p:txBody>
          <a:bodyPr/>
          <a:lstStyle/>
          <a:p>
            <a:endParaRPr lang="zh-CN" altLang="en-US"/>
          </a:p>
        </p:txBody>
      </p:sp>
      <p:sp>
        <p:nvSpPr>
          <p:cNvPr id="9" name="Shape 7"/>
          <p:cNvSpPr/>
          <p:nvPr/>
        </p:nvSpPr>
        <p:spPr>
          <a:xfrm>
            <a:off x="4338432" y="3071595"/>
            <a:ext cx="481601" cy="481601"/>
          </a:xfrm>
          <a:custGeom>
            <a:avLst/>
            <a:gdLst/>
            <a:ahLst/>
            <a:cxnLst/>
            <a:rect l="l" t="t" r="r" b="b"/>
            <a:pathLst>
              <a:path w="481601" h="481601">
                <a:moveTo>
                  <a:pt x="240801" y="0"/>
                </a:moveTo>
                <a:moveTo>
                  <a:pt x="240801" y="0"/>
                </a:moveTo>
                <a:cubicBezTo>
                  <a:pt x="373702" y="0"/>
                  <a:pt x="481601" y="107899"/>
                  <a:pt x="481601" y="240801"/>
                </a:cubicBezTo>
                <a:cubicBezTo>
                  <a:pt x="481601" y="373702"/>
                  <a:pt x="373702" y="481601"/>
                  <a:pt x="240801" y="481601"/>
                </a:cubicBezTo>
                <a:cubicBezTo>
                  <a:pt x="107899" y="481601"/>
                  <a:pt x="0" y="373702"/>
                  <a:pt x="0" y="240801"/>
                </a:cubicBezTo>
                <a:cubicBezTo>
                  <a:pt x="0" y="107899"/>
                  <a:pt x="107899" y="0"/>
                  <a:pt x="240801" y="0"/>
                </a:cubicBezTo>
                <a:close/>
              </a:path>
            </a:pathLst>
          </a:custGeom>
          <a:solidFill>
            <a:srgbClr val="0084FF"/>
          </a:solidFill>
          <a:ln/>
        </p:spPr>
        <p:txBody>
          <a:bodyPr/>
          <a:lstStyle/>
          <a:p>
            <a:endParaRPr lang="zh-CN" altLang="en-US"/>
          </a:p>
        </p:txBody>
      </p:sp>
      <p:sp>
        <p:nvSpPr>
          <p:cNvPr id="10" name="Shape 8"/>
          <p:cNvSpPr/>
          <p:nvPr/>
        </p:nvSpPr>
        <p:spPr>
          <a:xfrm>
            <a:off x="3710743" y="2455006"/>
            <a:ext cx="481601" cy="481601"/>
          </a:xfrm>
          <a:custGeom>
            <a:avLst/>
            <a:gdLst/>
            <a:ahLst/>
            <a:cxnLst/>
            <a:rect l="l" t="t" r="r" b="b"/>
            <a:pathLst>
              <a:path w="481601" h="481601">
                <a:moveTo>
                  <a:pt x="240801" y="0"/>
                </a:moveTo>
                <a:moveTo>
                  <a:pt x="240801" y="0"/>
                </a:moveTo>
                <a:cubicBezTo>
                  <a:pt x="373702" y="0"/>
                  <a:pt x="481601" y="107899"/>
                  <a:pt x="481601" y="240801"/>
                </a:cubicBezTo>
                <a:cubicBezTo>
                  <a:pt x="481601" y="373702"/>
                  <a:pt x="373702" y="481601"/>
                  <a:pt x="240801" y="481601"/>
                </a:cubicBezTo>
                <a:cubicBezTo>
                  <a:pt x="107899" y="481601"/>
                  <a:pt x="0" y="373702"/>
                  <a:pt x="0" y="240801"/>
                </a:cubicBezTo>
                <a:cubicBezTo>
                  <a:pt x="0" y="107899"/>
                  <a:pt x="107899" y="0"/>
                  <a:pt x="240801" y="0"/>
                </a:cubicBezTo>
                <a:close/>
              </a:path>
            </a:pathLst>
          </a:custGeom>
          <a:solidFill>
            <a:srgbClr val="5196FF"/>
          </a:solidFill>
          <a:ln/>
        </p:spPr>
        <p:txBody>
          <a:bodyPr/>
          <a:lstStyle/>
          <a:p>
            <a:endParaRPr lang="zh-CN" altLang="en-US"/>
          </a:p>
        </p:txBody>
      </p:sp>
      <p:sp>
        <p:nvSpPr>
          <p:cNvPr id="11" name="Text 9"/>
          <p:cNvSpPr/>
          <p:nvPr/>
        </p:nvSpPr>
        <p:spPr>
          <a:xfrm>
            <a:off x="4237477" y="3028932"/>
            <a:ext cx="683510" cy="566928"/>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016" b="1" dirty="0">
                <a:solidFill>
                  <a:srgbClr val="FFFFFF"/>
                </a:solidFill>
                <a:latin typeface="Microsoft Yahei" pitchFamily="34" charset="0"/>
                <a:ea typeface="Microsoft Yahei" pitchFamily="34" charset="-122"/>
                <a:cs typeface="Microsoft Yahei" pitchFamily="34" charset="-120"/>
              </a:rPr>
              <a:t>04</a:t>
            </a:r>
            <a:endParaRPr lang="en-US" sz="1440" dirty="0"/>
          </a:p>
        </p:txBody>
      </p:sp>
      <p:sp>
        <p:nvSpPr>
          <p:cNvPr id="12" name="Text 10"/>
          <p:cNvSpPr/>
          <p:nvPr/>
        </p:nvSpPr>
        <p:spPr>
          <a:xfrm>
            <a:off x="4845721" y="2403199"/>
            <a:ext cx="683510" cy="566928"/>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016" b="1" dirty="0">
                <a:solidFill>
                  <a:srgbClr val="FFFFFF"/>
                </a:solidFill>
                <a:latin typeface="Microsoft Yahei" pitchFamily="34" charset="0"/>
                <a:ea typeface="Microsoft Yahei" pitchFamily="34" charset="-122"/>
                <a:cs typeface="Microsoft Yahei" pitchFamily="34" charset="-120"/>
              </a:rPr>
              <a:t>03</a:t>
            </a:r>
            <a:endParaRPr lang="en-US" sz="1440" dirty="0"/>
          </a:p>
        </p:txBody>
      </p:sp>
      <p:sp>
        <p:nvSpPr>
          <p:cNvPr id="13" name="Text 11"/>
          <p:cNvSpPr/>
          <p:nvPr/>
        </p:nvSpPr>
        <p:spPr>
          <a:xfrm>
            <a:off x="3609789" y="2375767"/>
            <a:ext cx="683510" cy="566928"/>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016" b="1" dirty="0">
                <a:solidFill>
                  <a:srgbClr val="FFFFFF"/>
                </a:solidFill>
                <a:latin typeface="Microsoft Yahei" pitchFamily="34" charset="0"/>
                <a:ea typeface="Microsoft Yahei" pitchFamily="34" charset="-122"/>
                <a:cs typeface="Microsoft Yahei" pitchFamily="34" charset="-120"/>
              </a:rPr>
              <a:t>01</a:t>
            </a:r>
            <a:endParaRPr lang="en-US" sz="1440" dirty="0"/>
          </a:p>
        </p:txBody>
      </p:sp>
      <p:sp>
        <p:nvSpPr>
          <p:cNvPr id="14" name="Text 12"/>
          <p:cNvSpPr/>
          <p:nvPr/>
        </p:nvSpPr>
        <p:spPr>
          <a:xfrm>
            <a:off x="4237477" y="1804099"/>
            <a:ext cx="683510" cy="566928"/>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016" b="1" dirty="0">
                <a:solidFill>
                  <a:srgbClr val="FFFFFF"/>
                </a:solidFill>
                <a:latin typeface="Microsoft Yahei" pitchFamily="34" charset="0"/>
                <a:ea typeface="Microsoft Yahei" pitchFamily="34" charset="-122"/>
                <a:cs typeface="Microsoft Yahei" pitchFamily="34" charset="-120"/>
              </a:rPr>
              <a:t>02</a:t>
            </a:r>
            <a:endParaRPr lang="en-US" sz="1440" dirty="0"/>
          </a:p>
        </p:txBody>
      </p:sp>
      <p:sp>
        <p:nvSpPr>
          <p:cNvPr id="15" name="Text 13"/>
          <p:cNvSpPr/>
          <p:nvPr/>
        </p:nvSpPr>
        <p:spPr>
          <a:xfrm>
            <a:off x="596714" y="1048817"/>
            <a:ext cx="3017520" cy="512064"/>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斯巴达棒密码</a:t>
            </a:r>
            <a:endParaRPr lang="en-US" sz="1440" dirty="0"/>
          </a:p>
        </p:txBody>
      </p:sp>
      <p:sp>
        <p:nvSpPr>
          <p:cNvPr id="16" name="Text 14"/>
          <p:cNvSpPr/>
          <p:nvPr/>
        </p:nvSpPr>
        <p:spPr>
          <a:xfrm>
            <a:off x="642434" y="1443838"/>
            <a:ext cx="2971800" cy="1060704"/>
          </a:xfrm>
          <a:prstGeom prst="rect">
            <a:avLst/>
          </a:prstGeom>
          <a:noFill/>
          <a:ln/>
        </p:spPr>
        <p:txBody>
          <a:bodyPr wrap="square" lIns="95250" tIns="95250" rIns="95250" bIns="95250" rtlCol="0" anchor="t">
            <a:spAutoFit/>
          </a:bodyPr>
          <a:lstStyle/>
          <a:p>
            <a:pPr marL="0" indent="0" algn="r">
              <a:lnSpc>
                <a:spcPct val="100000"/>
              </a:lnSpc>
              <a:buNone/>
            </a:pPr>
            <a:r>
              <a:rPr lang="en-US" sz="1152" dirty="0">
                <a:solidFill>
                  <a:srgbClr val="333333"/>
                </a:solidFill>
                <a:latin typeface="Microsoft Yahei" pitchFamily="34" charset="0"/>
                <a:ea typeface="Microsoft Yahei" pitchFamily="34" charset="-122"/>
                <a:cs typeface="Microsoft Yahei" pitchFamily="34" charset="-120"/>
              </a:rPr>
              <a:t>斯巴达棒密码是一种古老的置换密码，通过将字母表中的每个字母替换为特定的符号或数字来加密信息。这种密码在古希腊时期被广泛使用，其特点是简单易用，但密钥空间较小，容易受到攻击。</a:t>
            </a:r>
            <a:endParaRPr lang="en-US" sz="1440" dirty="0"/>
          </a:p>
        </p:txBody>
      </p:sp>
      <p:sp>
        <p:nvSpPr>
          <p:cNvPr id="17" name="Text 15"/>
          <p:cNvSpPr/>
          <p:nvPr/>
        </p:nvSpPr>
        <p:spPr>
          <a:xfrm>
            <a:off x="5535727" y="1048839"/>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B8FF"/>
                </a:solidFill>
                <a:latin typeface="Microsoft Yahei" pitchFamily="34" charset="0"/>
                <a:ea typeface="Microsoft Yahei" pitchFamily="34" charset="-122"/>
                <a:cs typeface="Microsoft Yahei" pitchFamily="34" charset="-120"/>
              </a:rPr>
              <a:t>多表代替密码</a:t>
            </a:r>
            <a:endParaRPr lang="en-US" sz="1440" dirty="0"/>
          </a:p>
        </p:txBody>
      </p:sp>
      <p:sp>
        <p:nvSpPr>
          <p:cNvPr id="18" name="Text 16"/>
          <p:cNvSpPr/>
          <p:nvPr/>
        </p:nvSpPr>
        <p:spPr>
          <a:xfrm>
            <a:off x="5535727" y="1443838"/>
            <a:ext cx="2971800"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多表代替密码是古典密码中的一种复杂代替密码，通过使用多个替换表对明文进行分层加密。这种方法增加了破解难度，但需要更多的密钥和替换表，管理相对复杂。</a:t>
            </a:r>
            <a:endParaRPr lang="en-US" sz="1440" dirty="0"/>
          </a:p>
        </p:txBody>
      </p:sp>
      <p:sp>
        <p:nvSpPr>
          <p:cNvPr id="19" name="Text 17"/>
          <p:cNvSpPr/>
          <p:nvPr/>
        </p:nvSpPr>
        <p:spPr>
          <a:xfrm>
            <a:off x="596714" y="2832811"/>
            <a:ext cx="3017520" cy="512064"/>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1728" b="1" dirty="0">
                <a:solidFill>
                  <a:srgbClr val="00B8FF"/>
                </a:solidFill>
                <a:latin typeface="Microsoft Yahei" pitchFamily="34" charset="0"/>
                <a:ea typeface="Microsoft Yahei" pitchFamily="34" charset="-122"/>
                <a:cs typeface="Microsoft Yahei" pitchFamily="34" charset="-120"/>
              </a:rPr>
              <a:t>凯撒密码</a:t>
            </a:r>
            <a:endParaRPr lang="en-US" sz="1440" dirty="0"/>
          </a:p>
        </p:txBody>
      </p:sp>
      <p:sp>
        <p:nvSpPr>
          <p:cNvPr id="20" name="Text 18"/>
          <p:cNvSpPr/>
          <p:nvPr/>
        </p:nvSpPr>
        <p:spPr>
          <a:xfrm>
            <a:off x="642434" y="3202229"/>
            <a:ext cx="2971800" cy="1060704"/>
          </a:xfrm>
          <a:prstGeom prst="rect">
            <a:avLst/>
          </a:prstGeom>
          <a:noFill/>
          <a:ln/>
        </p:spPr>
        <p:txBody>
          <a:bodyPr wrap="square" lIns="95250" tIns="95250" rIns="95250" bIns="95250" rtlCol="0" anchor="t">
            <a:spAutoFit/>
          </a:bodyPr>
          <a:lstStyle/>
          <a:p>
            <a:pPr marL="0" indent="0" algn="r">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凯撒密码是最经典的替换密码之一，通过将字母表中的每个字母替换为固定位置后的字母来加密信息。其加密和解密过程简单，但密钥空间有限，容易被频率分析等方法破解。</a:t>
            </a:r>
            <a:endParaRPr lang="en-US" sz="1440" dirty="0"/>
          </a:p>
        </p:txBody>
      </p:sp>
      <p:sp>
        <p:nvSpPr>
          <p:cNvPr id="21" name="Text 19"/>
          <p:cNvSpPr/>
          <p:nvPr/>
        </p:nvSpPr>
        <p:spPr>
          <a:xfrm>
            <a:off x="5535727" y="2832811"/>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易位密码</a:t>
            </a:r>
            <a:endParaRPr lang="en-US" sz="1440" dirty="0"/>
          </a:p>
        </p:txBody>
      </p:sp>
      <p:sp>
        <p:nvSpPr>
          <p:cNvPr id="22" name="Text 20"/>
          <p:cNvSpPr/>
          <p:nvPr/>
        </p:nvSpPr>
        <p:spPr>
          <a:xfrm>
            <a:off x="5535727" y="3202229"/>
            <a:ext cx="2971800"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易位密码属于置换密码的一种，通过改变明文字母的排列方式生成密文，但不改变字母本身。这种密码的实现较为简单，但加密强度较低，适合短消息的快速加密。</a:t>
            </a:r>
            <a:endParaRPr lang="en-US" sz="144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90999" y="55104"/>
            <a:ext cx="1539163" cy="1660493"/>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7488" b="1" dirty="0">
                <a:solidFill>
                  <a:srgbClr val="00B8FF">
                    <a:alpha val="40000"/>
                  </a:srgbClr>
                </a:solidFill>
                <a:latin typeface="Arial" pitchFamily="34" charset="0"/>
                <a:ea typeface="Arial" pitchFamily="34" charset="-122"/>
                <a:cs typeface="Arial" pitchFamily="34" charset="-120"/>
              </a:rPr>
              <a:t>03</a:t>
            </a:r>
            <a:endParaRPr lang="en-US" sz="1440" dirty="0"/>
          </a:p>
        </p:txBody>
      </p:sp>
      <p:sp>
        <p:nvSpPr>
          <p:cNvPr id="3" name="Text 1"/>
          <p:cNvSpPr/>
          <p:nvPr/>
        </p:nvSpPr>
        <p:spPr>
          <a:xfrm>
            <a:off x="421735" y="1269684"/>
            <a:ext cx="5887830" cy="813816"/>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3312" b="1" dirty="0">
                <a:solidFill>
                  <a:srgbClr val="1CADE4"/>
                </a:solidFill>
                <a:latin typeface="Microsoft Yahei" pitchFamily="34" charset="0"/>
                <a:ea typeface="Microsoft Yahei" pitchFamily="34" charset="-122"/>
                <a:cs typeface="Microsoft Yahei" pitchFamily="34" charset="-120"/>
              </a:rPr>
              <a:t>近代与现代密码学</a:t>
            </a:r>
            <a:endParaRPr lang="en-US" sz="144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近代密码学发展</a:t>
            </a:r>
            <a:endParaRPr lang="en-US" sz="1440" dirty="0"/>
          </a:p>
        </p:txBody>
      </p:sp>
      <p:sp>
        <p:nvSpPr>
          <p:cNvPr id="3" name="Shape 1"/>
          <p:cNvSpPr/>
          <p:nvPr/>
        </p:nvSpPr>
        <p:spPr>
          <a:xfrm>
            <a:off x="603639" y="936305"/>
            <a:ext cx="2560320" cy="1737360"/>
          </a:xfrm>
          <a:custGeom>
            <a:avLst/>
            <a:gdLst/>
            <a:ahLst/>
            <a:cxnLst/>
            <a:rect l="l" t="t" r="r" b="b"/>
            <a:pathLst>
              <a:path w="2560320" h="1737360">
                <a:moveTo>
                  <a:pt x="0" y="0"/>
                </a:moveTo>
                <a:moveTo>
                  <a:pt x="0" y="0"/>
                </a:moveTo>
                <a:lnTo>
                  <a:pt x="2343150" y="0"/>
                </a:lnTo>
                <a:quadBezTo>
                  <a:pt x="2560320" y="0"/>
                  <a:pt x="2560320" y="217170"/>
                </a:quadBezTo>
                <a:lnTo>
                  <a:pt x="2560320" y="1737360"/>
                </a:lnTo>
                <a:lnTo>
                  <a:pt x="0" y="1737360"/>
                </a:lnTo>
                <a:lnTo>
                  <a:pt x="0" y="0"/>
                </a:lnTo>
                <a:close/>
              </a:path>
            </a:pathLst>
          </a:custGeom>
          <a:solidFill>
            <a:srgbClr val="0084FF">
              <a:alpha val="10000"/>
            </a:srgbClr>
          </a:solidFill>
          <a:ln/>
        </p:spPr>
        <p:txBody>
          <a:bodyPr/>
          <a:lstStyle/>
          <a:p>
            <a:endParaRPr lang="zh-CN" altLang="en-US"/>
          </a:p>
        </p:txBody>
      </p:sp>
      <p:sp>
        <p:nvSpPr>
          <p:cNvPr id="4" name="Text 2"/>
          <p:cNvSpPr/>
          <p:nvPr/>
        </p:nvSpPr>
        <p:spPr>
          <a:xfrm>
            <a:off x="603466" y="1050992"/>
            <a:ext cx="2536846" cy="512064"/>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近代密码学起源</a:t>
            </a:r>
            <a:endParaRPr lang="en-US" sz="1440" dirty="0"/>
          </a:p>
        </p:txBody>
      </p:sp>
      <p:sp>
        <p:nvSpPr>
          <p:cNvPr id="5" name="Text 3"/>
          <p:cNvSpPr/>
          <p:nvPr/>
        </p:nvSpPr>
        <p:spPr>
          <a:xfrm>
            <a:off x="603639" y="1501445"/>
            <a:ext cx="2536546" cy="1060704"/>
          </a:xfrm>
          <a:prstGeom prst="rect">
            <a:avLst/>
          </a:prstGeom>
          <a:noFill/>
          <a:ln/>
        </p:spPr>
        <p:txBody>
          <a:bodyPr wrap="square" lIns="95250" tIns="95250" rIns="95250" bIns="95250" rtlCol="0" anchor="t">
            <a:spAutoFit/>
          </a:bodyPr>
          <a:lstStyle/>
          <a:p>
            <a:pPr marL="0" indent="0" algn="just">
              <a:lnSpc>
                <a:spcPct val="100000"/>
              </a:lnSpc>
              <a:buNone/>
            </a:pPr>
            <a:r>
              <a:rPr lang="en-US" sz="1008" dirty="0">
                <a:solidFill>
                  <a:srgbClr val="333333"/>
                </a:solidFill>
                <a:latin typeface="Microsoft Yahei" pitchFamily="34" charset="0"/>
                <a:ea typeface="Microsoft Yahei" pitchFamily="34" charset="-122"/>
                <a:cs typeface="Microsoft Yahei" pitchFamily="34" charset="-120"/>
              </a:rPr>
              <a:t>近代密码学起源于第一次世界大战期间，随着无线电报和电报的使用，加密通信的需求急剧增加。这一时期的密码技术包括齐默尔曼电报和40号房间的破译工作，标志着密码学从古典时期向现代的转变。</a:t>
            </a:r>
            <a:endParaRPr lang="en-US" sz="1440" dirty="0"/>
          </a:p>
        </p:txBody>
      </p:sp>
      <p:sp>
        <p:nvSpPr>
          <p:cNvPr id="6" name="Shape 4"/>
          <p:cNvSpPr/>
          <p:nvPr/>
        </p:nvSpPr>
        <p:spPr>
          <a:xfrm>
            <a:off x="3291927" y="936305"/>
            <a:ext cx="2560320" cy="1737360"/>
          </a:xfrm>
          <a:custGeom>
            <a:avLst/>
            <a:gdLst/>
            <a:ahLst/>
            <a:cxnLst/>
            <a:rect l="l" t="t" r="r" b="b"/>
            <a:pathLst>
              <a:path w="2560320" h="1737360">
                <a:moveTo>
                  <a:pt x="0" y="0"/>
                </a:moveTo>
                <a:moveTo>
                  <a:pt x="0" y="0"/>
                </a:moveTo>
                <a:lnTo>
                  <a:pt x="2343150" y="0"/>
                </a:lnTo>
                <a:quadBezTo>
                  <a:pt x="2560320" y="0"/>
                  <a:pt x="2560320" y="217170"/>
                </a:quadBezTo>
                <a:lnTo>
                  <a:pt x="2560320" y="1737360"/>
                </a:lnTo>
                <a:lnTo>
                  <a:pt x="0" y="1737360"/>
                </a:lnTo>
                <a:lnTo>
                  <a:pt x="0" y="0"/>
                </a:lnTo>
                <a:close/>
              </a:path>
            </a:pathLst>
          </a:custGeom>
          <a:solidFill>
            <a:srgbClr val="0084FF">
              <a:alpha val="10000"/>
            </a:srgbClr>
          </a:solidFill>
          <a:ln/>
        </p:spPr>
        <p:txBody>
          <a:bodyPr/>
          <a:lstStyle/>
          <a:p>
            <a:endParaRPr lang="zh-CN" altLang="en-US"/>
          </a:p>
        </p:txBody>
      </p:sp>
      <p:sp>
        <p:nvSpPr>
          <p:cNvPr id="7" name="Text 5"/>
          <p:cNvSpPr/>
          <p:nvPr/>
        </p:nvSpPr>
        <p:spPr>
          <a:xfrm>
            <a:off x="3304212" y="1050992"/>
            <a:ext cx="2536546" cy="512064"/>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728" b="1" dirty="0">
                <a:solidFill>
                  <a:srgbClr val="00B8FF"/>
                </a:solidFill>
                <a:latin typeface="Microsoft Yahei" pitchFamily="34" charset="0"/>
                <a:ea typeface="Microsoft Yahei" pitchFamily="34" charset="-122"/>
                <a:cs typeface="Microsoft Yahei" pitchFamily="34" charset="-120"/>
              </a:rPr>
              <a:t>转轮机与机械密码</a:t>
            </a:r>
            <a:endParaRPr lang="en-US" sz="1440" dirty="0"/>
          </a:p>
        </p:txBody>
      </p:sp>
      <p:sp>
        <p:nvSpPr>
          <p:cNvPr id="8" name="Text 6"/>
          <p:cNvSpPr/>
          <p:nvPr/>
        </p:nvSpPr>
        <p:spPr>
          <a:xfrm>
            <a:off x="3304212" y="1501445"/>
            <a:ext cx="2536546" cy="1060704"/>
          </a:xfrm>
          <a:prstGeom prst="rect">
            <a:avLst/>
          </a:prstGeom>
          <a:noFill/>
          <a:ln/>
        </p:spPr>
        <p:txBody>
          <a:bodyPr wrap="square" lIns="95250" tIns="95250" rIns="95250" bIns="95250" rtlCol="0" anchor="t">
            <a:spAutoFit/>
          </a:bodyPr>
          <a:lstStyle/>
          <a:p>
            <a:pPr marL="0" indent="0" algn="just">
              <a:lnSpc>
                <a:spcPct val="100000"/>
              </a:lnSpc>
              <a:buNone/>
            </a:pPr>
            <a:r>
              <a:rPr lang="en-US" sz="1008" dirty="0">
                <a:solidFill>
                  <a:srgbClr val="333333"/>
                </a:solidFill>
                <a:latin typeface="Microsoft Yahei" pitchFamily="34" charset="0"/>
                <a:ea typeface="Microsoft Yahei" pitchFamily="34" charset="-122"/>
                <a:cs typeface="Microsoft Yahei" pitchFamily="34" charset="-120"/>
              </a:rPr>
              <a:t>在20世纪初，转轮机等机械密码设备广泛应用，这些设备通过内部的机械装置来转换信息，使得通讯过程更加安全。转轮机的复杂性和多样性大大提升了密码学的应用范围和安全性。</a:t>
            </a:r>
            <a:endParaRPr lang="en-US" sz="1440" dirty="0"/>
          </a:p>
        </p:txBody>
      </p:sp>
      <p:sp>
        <p:nvSpPr>
          <p:cNvPr id="9" name="Shape 7"/>
          <p:cNvSpPr/>
          <p:nvPr/>
        </p:nvSpPr>
        <p:spPr>
          <a:xfrm>
            <a:off x="5980214" y="936305"/>
            <a:ext cx="2560320" cy="1737360"/>
          </a:xfrm>
          <a:custGeom>
            <a:avLst/>
            <a:gdLst/>
            <a:ahLst/>
            <a:cxnLst/>
            <a:rect l="l" t="t" r="r" b="b"/>
            <a:pathLst>
              <a:path w="2560320" h="1737360">
                <a:moveTo>
                  <a:pt x="0" y="0"/>
                </a:moveTo>
                <a:moveTo>
                  <a:pt x="0" y="0"/>
                </a:moveTo>
                <a:lnTo>
                  <a:pt x="2343150" y="0"/>
                </a:lnTo>
                <a:quadBezTo>
                  <a:pt x="2560320" y="0"/>
                  <a:pt x="2560320" y="217170"/>
                </a:quadBezTo>
                <a:lnTo>
                  <a:pt x="2560320" y="1737360"/>
                </a:lnTo>
                <a:lnTo>
                  <a:pt x="0" y="1737360"/>
                </a:lnTo>
                <a:lnTo>
                  <a:pt x="0" y="0"/>
                </a:lnTo>
                <a:close/>
              </a:path>
            </a:pathLst>
          </a:custGeom>
          <a:solidFill>
            <a:srgbClr val="0084FF">
              <a:alpha val="10000"/>
            </a:srgbClr>
          </a:solidFill>
          <a:ln/>
        </p:spPr>
        <p:txBody>
          <a:bodyPr/>
          <a:lstStyle/>
          <a:p>
            <a:endParaRPr lang="zh-CN" altLang="en-US"/>
          </a:p>
        </p:txBody>
      </p:sp>
      <p:sp>
        <p:nvSpPr>
          <p:cNvPr id="10" name="Text 8"/>
          <p:cNvSpPr/>
          <p:nvPr/>
        </p:nvSpPr>
        <p:spPr>
          <a:xfrm>
            <a:off x="5992112" y="1050913"/>
            <a:ext cx="2536546" cy="512064"/>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公钥密码学发展</a:t>
            </a:r>
            <a:endParaRPr lang="en-US" sz="1440" dirty="0"/>
          </a:p>
        </p:txBody>
      </p:sp>
      <p:sp>
        <p:nvSpPr>
          <p:cNvPr id="11" name="Text 9"/>
          <p:cNvSpPr/>
          <p:nvPr/>
        </p:nvSpPr>
        <p:spPr>
          <a:xfrm>
            <a:off x="5992112" y="1501366"/>
            <a:ext cx="2536546"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1976年，Diffie和Hellman提出了非对称密钥密码学，即公钥密码学。这一创新使得发送端和接收端无需共享密钥即可实现保密通信，极大地推动了密码学的发展，并成为现代密码学的基石之一。</a:t>
            </a:r>
            <a:endParaRPr lang="en-US" sz="1440" dirty="0"/>
          </a:p>
        </p:txBody>
      </p:sp>
      <p:sp>
        <p:nvSpPr>
          <p:cNvPr id="12" name="Shape 10"/>
          <p:cNvSpPr/>
          <p:nvPr/>
        </p:nvSpPr>
        <p:spPr>
          <a:xfrm>
            <a:off x="1883799" y="2816273"/>
            <a:ext cx="2560320" cy="1737360"/>
          </a:xfrm>
          <a:custGeom>
            <a:avLst/>
            <a:gdLst/>
            <a:ahLst/>
            <a:cxnLst/>
            <a:rect l="l" t="t" r="r" b="b"/>
            <a:pathLst>
              <a:path w="2560320" h="1737360">
                <a:moveTo>
                  <a:pt x="0" y="0"/>
                </a:moveTo>
                <a:moveTo>
                  <a:pt x="0" y="0"/>
                </a:moveTo>
                <a:lnTo>
                  <a:pt x="2343150" y="0"/>
                </a:lnTo>
                <a:quadBezTo>
                  <a:pt x="2560320" y="0"/>
                  <a:pt x="2560320" y="217170"/>
                </a:quadBezTo>
                <a:lnTo>
                  <a:pt x="2560320" y="1737360"/>
                </a:lnTo>
                <a:lnTo>
                  <a:pt x="0" y="1737360"/>
                </a:lnTo>
                <a:lnTo>
                  <a:pt x="0" y="0"/>
                </a:lnTo>
                <a:close/>
              </a:path>
            </a:pathLst>
          </a:custGeom>
          <a:solidFill>
            <a:srgbClr val="0084FF">
              <a:alpha val="10000"/>
            </a:srgbClr>
          </a:solidFill>
          <a:ln/>
        </p:spPr>
        <p:txBody>
          <a:bodyPr/>
          <a:lstStyle/>
          <a:p>
            <a:endParaRPr lang="zh-CN" altLang="en-US"/>
          </a:p>
        </p:txBody>
      </p:sp>
      <p:sp>
        <p:nvSpPr>
          <p:cNvPr id="13" name="Text 11"/>
          <p:cNvSpPr/>
          <p:nvPr/>
        </p:nvSpPr>
        <p:spPr>
          <a:xfrm>
            <a:off x="1895806" y="2930960"/>
            <a:ext cx="2536546" cy="512064"/>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728" b="1" dirty="0">
                <a:solidFill>
                  <a:srgbClr val="00B8FF"/>
                </a:solidFill>
                <a:latin typeface="Microsoft Yahei" pitchFamily="34" charset="0"/>
                <a:ea typeface="Microsoft Yahei" pitchFamily="34" charset="-122"/>
                <a:cs typeface="Microsoft Yahei" pitchFamily="34" charset="-120"/>
              </a:rPr>
              <a:t>RSA算法广泛应用</a:t>
            </a:r>
            <a:endParaRPr lang="en-US" sz="1440" dirty="0"/>
          </a:p>
        </p:txBody>
      </p:sp>
      <p:sp>
        <p:nvSpPr>
          <p:cNvPr id="14" name="Text 12"/>
          <p:cNvSpPr/>
          <p:nvPr/>
        </p:nvSpPr>
        <p:spPr>
          <a:xfrm>
            <a:off x="1895806" y="3381413"/>
            <a:ext cx="2536546" cy="1060704"/>
          </a:xfrm>
          <a:prstGeom prst="rect">
            <a:avLst/>
          </a:prstGeom>
          <a:noFill/>
          <a:ln/>
        </p:spPr>
        <p:txBody>
          <a:bodyPr wrap="square" lIns="95250" tIns="95250" rIns="95250" bIns="95250" rtlCol="0" anchor="t">
            <a:spAutoFit/>
          </a:bodyPr>
          <a:lstStyle/>
          <a:p>
            <a:pPr marL="0" indent="0" algn="just">
              <a:lnSpc>
                <a:spcPct val="100000"/>
              </a:lnSpc>
              <a:buNone/>
            </a:pPr>
            <a:r>
              <a:rPr lang="en-US" sz="1008" dirty="0">
                <a:solidFill>
                  <a:srgbClr val="333333"/>
                </a:solidFill>
                <a:latin typeface="Microsoft Yahei" pitchFamily="34" charset="0"/>
                <a:ea typeface="Microsoft Yahei" pitchFamily="34" charset="-122"/>
                <a:cs typeface="Microsoft Yahei" pitchFamily="34" charset="-120"/>
              </a:rPr>
              <a:t>Rivest、Shamir和Adleman于1977年提出的RSA公钥算法，因其高效性和可靠性，被广泛应用于数据加密和身份验证领域。RSA算法至今仍是现代网络和金融系统中广泛使用的加密标准之一。</a:t>
            </a:r>
            <a:endParaRPr lang="en-US" sz="1440" dirty="0"/>
          </a:p>
        </p:txBody>
      </p:sp>
      <p:sp>
        <p:nvSpPr>
          <p:cNvPr id="15" name="Shape 13"/>
          <p:cNvSpPr/>
          <p:nvPr/>
        </p:nvSpPr>
        <p:spPr>
          <a:xfrm>
            <a:off x="4700054" y="2816273"/>
            <a:ext cx="2560320" cy="1737360"/>
          </a:xfrm>
          <a:custGeom>
            <a:avLst/>
            <a:gdLst/>
            <a:ahLst/>
            <a:cxnLst/>
            <a:rect l="l" t="t" r="r" b="b"/>
            <a:pathLst>
              <a:path w="2560320" h="1737360">
                <a:moveTo>
                  <a:pt x="0" y="0"/>
                </a:moveTo>
                <a:moveTo>
                  <a:pt x="0" y="0"/>
                </a:moveTo>
                <a:lnTo>
                  <a:pt x="2343150" y="0"/>
                </a:lnTo>
                <a:quadBezTo>
                  <a:pt x="2560320" y="0"/>
                  <a:pt x="2560320" y="217170"/>
                </a:quadBezTo>
                <a:lnTo>
                  <a:pt x="2560320" y="1737360"/>
                </a:lnTo>
                <a:lnTo>
                  <a:pt x="0" y="1737360"/>
                </a:lnTo>
                <a:lnTo>
                  <a:pt x="0" y="0"/>
                </a:lnTo>
                <a:close/>
              </a:path>
            </a:pathLst>
          </a:custGeom>
          <a:solidFill>
            <a:srgbClr val="0084FF">
              <a:alpha val="10000"/>
            </a:srgbClr>
          </a:solidFill>
          <a:ln/>
        </p:spPr>
        <p:txBody>
          <a:bodyPr/>
          <a:lstStyle/>
          <a:p>
            <a:endParaRPr lang="zh-CN" altLang="en-US"/>
          </a:p>
        </p:txBody>
      </p:sp>
      <p:sp>
        <p:nvSpPr>
          <p:cNvPr id="16" name="Text 14"/>
          <p:cNvSpPr/>
          <p:nvPr/>
        </p:nvSpPr>
        <p:spPr>
          <a:xfrm>
            <a:off x="4712399" y="2931098"/>
            <a:ext cx="2536546" cy="512064"/>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椭圆曲线加密兴起</a:t>
            </a:r>
            <a:endParaRPr lang="en-US" sz="1440" dirty="0"/>
          </a:p>
        </p:txBody>
      </p:sp>
      <p:sp>
        <p:nvSpPr>
          <p:cNvPr id="17" name="Text 15"/>
          <p:cNvSpPr/>
          <p:nvPr/>
        </p:nvSpPr>
        <p:spPr>
          <a:xfrm>
            <a:off x="4712399" y="3381551"/>
            <a:ext cx="2536546" cy="1060704"/>
          </a:xfrm>
          <a:prstGeom prst="rect">
            <a:avLst/>
          </a:prstGeom>
          <a:noFill/>
          <a:ln/>
        </p:spPr>
        <p:txBody>
          <a:bodyPr wrap="square" lIns="95250" tIns="95250" rIns="95250" bIns="95250" rtlCol="0" anchor="t">
            <a:spAutoFit/>
          </a:bodyPr>
          <a:lstStyle/>
          <a:p>
            <a:pPr marL="0" indent="0" algn="just">
              <a:lnSpc>
                <a:spcPct val="100000"/>
              </a:lnSpc>
              <a:buNone/>
            </a:pPr>
            <a:r>
              <a:rPr lang="en-US" sz="1008" dirty="0">
                <a:solidFill>
                  <a:srgbClr val="333333"/>
                </a:solidFill>
                <a:latin typeface="Microsoft Yahei" pitchFamily="34" charset="0"/>
                <a:ea typeface="Microsoft Yahei" pitchFamily="34" charset="-122"/>
                <a:cs typeface="Microsoft Yahei" pitchFamily="34" charset="-120"/>
              </a:rPr>
              <a:t>进入90年代后，椭圆曲线密码学逐渐兴起，以其高效的密钥管理和强大的安全性受到关注。椭圆曲线加密（ECC）被证明在安全性和计算效率之间取得了良好平衡，成为现代密码学的重要分支。</a:t>
            </a:r>
            <a:endParaRPr lang="en-US" sz="144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现代密码学突破</a:t>
            </a:r>
            <a:endParaRPr lang="en-US" sz="1440" dirty="0"/>
          </a:p>
        </p:txBody>
      </p:sp>
      <p:pic>
        <p:nvPicPr>
          <p:cNvPr id="3" name="Image 0" descr="https://sgw-dx.xf-yun.com/api/v1/sparkdesk/_17331975322825ce5ba1cc103480786dc856774b34b7a.jpg?authorization=c2ltcGxlLWp3dCBhaz1zcGFya2Rlc2s4MDAwMDAwMDAwMDE7ZXhwPTMzMDk5OTc1MzI7YWxnbz1obWFjLXNoYTI1NjtzaWc9TWpEbHI3M1BIcWtiaWFhQkhqK2ZrOWUzZS9Yd29GbWNBZStIdU9PZnYvZz0=&amp;x_location=7YfmxI7B7uKO7jlRxIftd60XfPD="/>
          <p:cNvPicPr>
            <a:picLocks noChangeAspect="1"/>
          </p:cNvPicPr>
          <p:nvPr/>
        </p:nvPicPr>
        <p:blipFill>
          <a:blip r:embed="rId4"/>
          <a:srcRect l="21910" r="21910"/>
          <a:stretch/>
        </p:blipFill>
        <p:spPr>
          <a:xfrm>
            <a:off x="3750337" y="1750087"/>
            <a:ext cx="1643325" cy="1643325"/>
          </a:xfrm>
          <a:prstGeom prst="ellipse">
            <a:avLst/>
          </a:prstGeom>
        </p:spPr>
      </p:pic>
      <p:sp>
        <p:nvSpPr>
          <p:cNvPr id="4" name="Text 1"/>
          <p:cNvSpPr/>
          <p:nvPr/>
        </p:nvSpPr>
        <p:spPr>
          <a:xfrm>
            <a:off x="596714" y="1048817"/>
            <a:ext cx="3017520" cy="512064"/>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量子密钥分发</a:t>
            </a:r>
            <a:endParaRPr lang="en-US" sz="1440" dirty="0"/>
          </a:p>
        </p:txBody>
      </p:sp>
      <p:sp>
        <p:nvSpPr>
          <p:cNvPr id="5" name="Text 2"/>
          <p:cNvSpPr/>
          <p:nvPr/>
        </p:nvSpPr>
        <p:spPr>
          <a:xfrm>
            <a:off x="642434" y="1443838"/>
            <a:ext cx="2971800" cy="1060704"/>
          </a:xfrm>
          <a:prstGeom prst="rect">
            <a:avLst/>
          </a:prstGeom>
          <a:noFill/>
          <a:ln/>
        </p:spPr>
        <p:txBody>
          <a:bodyPr wrap="square" lIns="95250" tIns="95250" rIns="95250" bIns="95250" rtlCol="0" anchor="t">
            <a:spAutoFit/>
          </a:bodyPr>
          <a:lstStyle/>
          <a:p>
            <a:pPr marL="0" indent="0" algn="r">
              <a:lnSpc>
                <a:spcPct val="100000"/>
              </a:lnSpc>
              <a:buNone/>
            </a:pPr>
            <a:r>
              <a:rPr lang="en-US" sz="1152" dirty="0">
                <a:solidFill>
                  <a:srgbClr val="333333"/>
                </a:solidFill>
                <a:latin typeface="Microsoft Yahei" pitchFamily="34" charset="0"/>
                <a:ea typeface="Microsoft Yahei" pitchFamily="34" charset="-122"/>
                <a:cs typeface="Microsoft Yahei" pitchFamily="34" charset="-120"/>
              </a:rPr>
              <a:t>中国科学技术大学的研究团队在2024年成功实现了超过1000公里的量子密钥分发，打破了现有记录。量子密钥分发通过量子力学原理确保密钥的生成和传输，极大提升了信息安全性。</a:t>
            </a:r>
            <a:endParaRPr lang="en-US" sz="1440" dirty="0"/>
          </a:p>
        </p:txBody>
      </p:sp>
      <p:sp>
        <p:nvSpPr>
          <p:cNvPr id="6" name="Text 3"/>
          <p:cNvSpPr/>
          <p:nvPr/>
        </p:nvSpPr>
        <p:spPr>
          <a:xfrm>
            <a:off x="5535727" y="1048839"/>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量子随机数生成器</a:t>
            </a:r>
            <a:endParaRPr lang="en-US" sz="1440" dirty="0"/>
          </a:p>
        </p:txBody>
      </p:sp>
      <p:sp>
        <p:nvSpPr>
          <p:cNvPr id="7" name="Text 4"/>
          <p:cNvSpPr/>
          <p:nvPr/>
        </p:nvSpPr>
        <p:spPr>
          <a:xfrm>
            <a:off x="5535727" y="1443838"/>
            <a:ext cx="2971800"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瑞士IDQ公司在2024年发布了新一代量子随机数生成器，其随机数生成速率达到了10 Gbps，远超传统设备。量子随机数生成器利用量子力学的随机性，为加密和安全协议提供可靠的随机数源。</a:t>
            </a:r>
            <a:endParaRPr lang="en-US" sz="1440" dirty="0"/>
          </a:p>
        </p:txBody>
      </p:sp>
      <p:sp>
        <p:nvSpPr>
          <p:cNvPr id="8" name="Text 5"/>
          <p:cNvSpPr/>
          <p:nvPr/>
        </p:nvSpPr>
        <p:spPr>
          <a:xfrm>
            <a:off x="596714" y="2832811"/>
            <a:ext cx="3017520" cy="512064"/>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量子安全直接通信</a:t>
            </a:r>
            <a:endParaRPr lang="en-US" sz="1440" dirty="0"/>
          </a:p>
        </p:txBody>
      </p:sp>
      <p:sp>
        <p:nvSpPr>
          <p:cNvPr id="9" name="Text 6"/>
          <p:cNvSpPr/>
          <p:nvPr/>
        </p:nvSpPr>
        <p:spPr>
          <a:xfrm>
            <a:off x="642434" y="3202229"/>
            <a:ext cx="2971800" cy="1060704"/>
          </a:xfrm>
          <a:prstGeom prst="rect">
            <a:avLst/>
          </a:prstGeom>
          <a:noFill/>
          <a:ln/>
        </p:spPr>
        <p:txBody>
          <a:bodyPr wrap="square" lIns="95250" tIns="95250" rIns="95250" bIns="95250" rtlCol="0" anchor="t">
            <a:spAutoFit/>
          </a:bodyPr>
          <a:lstStyle/>
          <a:p>
            <a:pPr marL="0" indent="0" algn="r">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2024年，中国研究团队在实验室环境中成功演示了量子安全直接通信的原理验证。该技术无需密钥分发即可在量子信道上安全传输信息，是未来信息安全领域的重要突破方向。</a:t>
            </a:r>
            <a:endParaRPr lang="en-US" sz="1440" dirty="0"/>
          </a:p>
        </p:txBody>
      </p:sp>
      <p:sp>
        <p:nvSpPr>
          <p:cNvPr id="10" name="Text 7"/>
          <p:cNvSpPr/>
          <p:nvPr/>
        </p:nvSpPr>
        <p:spPr>
          <a:xfrm>
            <a:off x="5535727" y="2832811"/>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全同态加密进展</a:t>
            </a:r>
            <a:endParaRPr lang="en-US" sz="1440" dirty="0"/>
          </a:p>
        </p:txBody>
      </p:sp>
      <p:sp>
        <p:nvSpPr>
          <p:cNvPr id="11" name="Text 8"/>
          <p:cNvSpPr/>
          <p:nvPr/>
        </p:nvSpPr>
        <p:spPr>
          <a:xfrm>
            <a:off x="5535727" y="3202229"/>
            <a:ext cx="2971800"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全同态加密允许对加密数据进行计算而无需解密，对于保护隐私的云计算和大数据分析具有重要意义。2024年，全同态加密技术取得了重要进展，进一步推动了现代密码学的应用发展。</a:t>
            </a:r>
            <a:endParaRPr lang="en-US" sz="144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对称与非对称加密对比</a:t>
            </a:r>
            <a:endParaRPr lang="en-US" sz="1440" dirty="0"/>
          </a:p>
        </p:txBody>
      </p:sp>
      <p:sp>
        <p:nvSpPr>
          <p:cNvPr id="3" name="Shape 1"/>
          <p:cNvSpPr/>
          <p:nvPr/>
        </p:nvSpPr>
        <p:spPr>
          <a:xfrm>
            <a:off x="4576710" y="1198134"/>
            <a:ext cx="0" cy="3011517"/>
          </a:xfrm>
          <a:custGeom>
            <a:avLst/>
            <a:gdLst/>
            <a:ahLst/>
            <a:cxnLst/>
            <a:rect l="l" t="t" r="r" b="b"/>
            <a:pathLst>
              <a:path h="3011517">
                <a:moveTo>
                  <a:pt x="0" y="3011517"/>
                </a:moveTo>
                <a:moveTo>
                  <a:pt x="0" y="3011517"/>
                </a:moveTo>
                <a:lnTo>
                  <a:pt x="0" y="0"/>
                </a:lnTo>
              </a:path>
            </a:pathLst>
          </a:custGeom>
          <a:noFill/>
          <a:ln w="9525">
            <a:solidFill>
              <a:srgbClr val="0078FF"/>
            </a:solidFill>
            <a:prstDash val="dash"/>
            <a:headEnd type="none"/>
            <a:tailEnd type="none"/>
          </a:ln>
        </p:spPr>
        <p:txBody>
          <a:bodyPr/>
          <a:lstStyle/>
          <a:p>
            <a:endParaRPr lang="zh-CN" altLang="en-US"/>
          </a:p>
        </p:txBody>
      </p:sp>
      <p:sp>
        <p:nvSpPr>
          <p:cNvPr id="4" name="Shape 2"/>
          <p:cNvSpPr/>
          <p:nvPr/>
        </p:nvSpPr>
        <p:spPr>
          <a:xfrm>
            <a:off x="4485270" y="4207321"/>
            <a:ext cx="182880" cy="182880"/>
          </a:xfrm>
          <a:custGeom>
            <a:avLst/>
            <a:gdLst/>
            <a:ahLst/>
            <a:cxnLst/>
            <a:rect l="l" t="t" r="r" b="b"/>
            <a:pathLst>
              <a:path w="182880" h="182880">
                <a:moveTo>
                  <a:pt x="91440" y="0"/>
                </a:moveTo>
                <a:moveTo>
                  <a:pt x="91440" y="0"/>
                </a:moveTo>
                <a:cubicBezTo>
                  <a:pt x="141907" y="0"/>
                  <a:pt x="182880" y="40973"/>
                  <a:pt x="182880" y="91440"/>
                </a:cubicBezTo>
                <a:cubicBezTo>
                  <a:pt x="182880" y="141907"/>
                  <a:pt x="141907" y="182880"/>
                  <a:pt x="91440" y="182880"/>
                </a:cubicBezTo>
                <a:cubicBezTo>
                  <a:pt x="40973" y="182880"/>
                  <a:pt x="0" y="141907"/>
                  <a:pt x="0" y="91440"/>
                </a:cubicBezTo>
                <a:cubicBezTo>
                  <a:pt x="0" y="40973"/>
                  <a:pt x="40973" y="0"/>
                  <a:pt x="91440" y="0"/>
                </a:cubicBezTo>
                <a:close/>
              </a:path>
            </a:pathLst>
          </a:custGeom>
          <a:solidFill>
            <a:srgbClr val="0084FF"/>
          </a:solidFill>
          <a:ln/>
        </p:spPr>
        <p:txBody>
          <a:bodyPr/>
          <a:lstStyle/>
          <a:p>
            <a:endParaRPr lang="zh-CN" altLang="en-US"/>
          </a:p>
        </p:txBody>
      </p:sp>
      <p:sp>
        <p:nvSpPr>
          <p:cNvPr id="5" name="Shape 3"/>
          <p:cNvSpPr/>
          <p:nvPr/>
        </p:nvSpPr>
        <p:spPr>
          <a:xfrm>
            <a:off x="4485270" y="1929857"/>
            <a:ext cx="182880" cy="182880"/>
          </a:xfrm>
          <a:custGeom>
            <a:avLst/>
            <a:gdLst/>
            <a:ahLst/>
            <a:cxnLst/>
            <a:rect l="l" t="t" r="r" b="b"/>
            <a:pathLst>
              <a:path w="182880" h="182880">
                <a:moveTo>
                  <a:pt x="91440" y="0"/>
                </a:moveTo>
                <a:moveTo>
                  <a:pt x="91440" y="0"/>
                </a:moveTo>
                <a:cubicBezTo>
                  <a:pt x="141907" y="0"/>
                  <a:pt x="182880" y="40973"/>
                  <a:pt x="182880" y="91440"/>
                </a:cubicBezTo>
                <a:cubicBezTo>
                  <a:pt x="182880" y="141907"/>
                  <a:pt x="141907" y="182880"/>
                  <a:pt x="91440" y="182880"/>
                </a:cubicBezTo>
                <a:cubicBezTo>
                  <a:pt x="40973" y="182880"/>
                  <a:pt x="0" y="141907"/>
                  <a:pt x="0" y="91440"/>
                </a:cubicBezTo>
                <a:cubicBezTo>
                  <a:pt x="0" y="40973"/>
                  <a:pt x="40973" y="0"/>
                  <a:pt x="91440" y="0"/>
                </a:cubicBezTo>
                <a:close/>
              </a:path>
            </a:pathLst>
          </a:custGeom>
          <a:solidFill>
            <a:srgbClr val="0084FF"/>
          </a:solidFill>
          <a:ln/>
        </p:spPr>
        <p:txBody>
          <a:bodyPr/>
          <a:lstStyle/>
          <a:p>
            <a:endParaRPr lang="zh-CN" altLang="en-US"/>
          </a:p>
        </p:txBody>
      </p:sp>
      <p:sp>
        <p:nvSpPr>
          <p:cNvPr id="6" name="Shape 4"/>
          <p:cNvSpPr/>
          <p:nvPr/>
        </p:nvSpPr>
        <p:spPr>
          <a:xfrm>
            <a:off x="4485270" y="1198134"/>
            <a:ext cx="182880" cy="182880"/>
          </a:xfrm>
          <a:custGeom>
            <a:avLst/>
            <a:gdLst/>
            <a:ahLst/>
            <a:cxnLst/>
            <a:rect l="l" t="t" r="r" b="b"/>
            <a:pathLst>
              <a:path w="182880" h="182880">
                <a:moveTo>
                  <a:pt x="91440" y="0"/>
                </a:moveTo>
                <a:moveTo>
                  <a:pt x="91440" y="0"/>
                </a:moveTo>
                <a:cubicBezTo>
                  <a:pt x="141907" y="0"/>
                  <a:pt x="182880" y="40973"/>
                  <a:pt x="182880" y="91440"/>
                </a:cubicBezTo>
                <a:cubicBezTo>
                  <a:pt x="182880" y="141907"/>
                  <a:pt x="141907" y="182880"/>
                  <a:pt x="91440" y="182880"/>
                </a:cubicBezTo>
                <a:cubicBezTo>
                  <a:pt x="40973" y="182880"/>
                  <a:pt x="0" y="141907"/>
                  <a:pt x="0" y="91440"/>
                </a:cubicBezTo>
                <a:cubicBezTo>
                  <a:pt x="0" y="40973"/>
                  <a:pt x="40973" y="0"/>
                  <a:pt x="91440" y="0"/>
                </a:cubicBezTo>
                <a:close/>
              </a:path>
            </a:pathLst>
          </a:custGeom>
          <a:solidFill>
            <a:srgbClr val="0084FF"/>
          </a:solidFill>
          <a:ln/>
        </p:spPr>
        <p:txBody>
          <a:bodyPr/>
          <a:lstStyle/>
          <a:p>
            <a:endParaRPr lang="zh-CN" altLang="en-US"/>
          </a:p>
        </p:txBody>
      </p:sp>
      <p:sp>
        <p:nvSpPr>
          <p:cNvPr id="7" name="Shape 5"/>
          <p:cNvSpPr/>
          <p:nvPr/>
        </p:nvSpPr>
        <p:spPr>
          <a:xfrm>
            <a:off x="4485270" y="2725588"/>
            <a:ext cx="182880" cy="182880"/>
          </a:xfrm>
          <a:custGeom>
            <a:avLst/>
            <a:gdLst/>
            <a:ahLst/>
            <a:cxnLst/>
            <a:rect l="l" t="t" r="r" b="b"/>
            <a:pathLst>
              <a:path w="182880" h="182880">
                <a:moveTo>
                  <a:pt x="91440" y="0"/>
                </a:moveTo>
                <a:moveTo>
                  <a:pt x="91440" y="0"/>
                </a:moveTo>
                <a:cubicBezTo>
                  <a:pt x="141907" y="0"/>
                  <a:pt x="182880" y="40973"/>
                  <a:pt x="182880" y="91440"/>
                </a:cubicBezTo>
                <a:cubicBezTo>
                  <a:pt x="182880" y="141907"/>
                  <a:pt x="141907" y="182880"/>
                  <a:pt x="91440" y="182880"/>
                </a:cubicBezTo>
                <a:cubicBezTo>
                  <a:pt x="40973" y="182880"/>
                  <a:pt x="0" y="141907"/>
                  <a:pt x="0" y="91440"/>
                </a:cubicBezTo>
                <a:cubicBezTo>
                  <a:pt x="0" y="40973"/>
                  <a:pt x="40973" y="0"/>
                  <a:pt x="91440" y="0"/>
                </a:cubicBezTo>
                <a:close/>
              </a:path>
            </a:pathLst>
          </a:custGeom>
          <a:solidFill>
            <a:srgbClr val="0084FF"/>
          </a:solidFill>
          <a:ln/>
        </p:spPr>
        <p:txBody>
          <a:bodyPr/>
          <a:lstStyle/>
          <a:p>
            <a:endParaRPr lang="zh-CN" altLang="en-US"/>
          </a:p>
        </p:txBody>
      </p:sp>
      <p:sp>
        <p:nvSpPr>
          <p:cNvPr id="8" name="Shape 6"/>
          <p:cNvSpPr/>
          <p:nvPr/>
        </p:nvSpPr>
        <p:spPr>
          <a:xfrm>
            <a:off x="4485270" y="3475599"/>
            <a:ext cx="182880" cy="182880"/>
          </a:xfrm>
          <a:custGeom>
            <a:avLst/>
            <a:gdLst/>
            <a:ahLst/>
            <a:cxnLst/>
            <a:rect l="l" t="t" r="r" b="b"/>
            <a:pathLst>
              <a:path w="182880" h="182880">
                <a:moveTo>
                  <a:pt x="91440" y="0"/>
                </a:moveTo>
                <a:moveTo>
                  <a:pt x="91440" y="0"/>
                </a:moveTo>
                <a:cubicBezTo>
                  <a:pt x="141907" y="0"/>
                  <a:pt x="182880" y="40973"/>
                  <a:pt x="182880" y="91440"/>
                </a:cubicBezTo>
                <a:cubicBezTo>
                  <a:pt x="182880" y="141907"/>
                  <a:pt x="141907" y="182880"/>
                  <a:pt x="91440" y="182880"/>
                </a:cubicBezTo>
                <a:cubicBezTo>
                  <a:pt x="40973" y="182880"/>
                  <a:pt x="0" y="141907"/>
                  <a:pt x="0" y="91440"/>
                </a:cubicBezTo>
                <a:cubicBezTo>
                  <a:pt x="0" y="40973"/>
                  <a:pt x="40973" y="0"/>
                  <a:pt x="91440" y="0"/>
                </a:cubicBezTo>
                <a:close/>
              </a:path>
            </a:pathLst>
          </a:custGeom>
          <a:solidFill>
            <a:srgbClr val="0084FF"/>
          </a:solidFill>
          <a:ln/>
        </p:spPr>
        <p:txBody>
          <a:bodyPr/>
          <a:lstStyle/>
          <a:p>
            <a:endParaRPr lang="zh-CN" altLang="en-US"/>
          </a:p>
        </p:txBody>
      </p:sp>
      <p:sp>
        <p:nvSpPr>
          <p:cNvPr id="9" name="Text 7"/>
          <p:cNvSpPr/>
          <p:nvPr/>
        </p:nvSpPr>
        <p:spPr>
          <a:xfrm>
            <a:off x="1193871" y="969384"/>
            <a:ext cx="3108960" cy="402336"/>
          </a:xfrm>
          <a:prstGeom prst="rect">
            <a:avLst/>
          </a:prstGeom>
          <a:noFill/>
          <a:ln/>
        </p:spPr>
        <p:txBody>
          <a:bodyPr wrap="square" lIns="95250" tIns="95250" rIns="95250" bIns="95250" rtlCol="0" anchor="ctr">
            <a:spAutoFit/>
          </a:bodyPr>
          <a:lstStyle/>
          <a:p>
            <a:pPr marL="0" indent="0" algn="r">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密钥数量与管理</a:t>
            </a:r>
            <a:endParaRPr lang="en-US" sz="1440" dirty="0"/>
          </a:p>
        </p:txBody>
      </p:sp>
      <p:sp>
        <p:nvSpPr>
          <p:cNvPr id="10" name="Text 8"/>
          <p:cNvSpPr/>
          <p:nvPr/>
        </p:nvSpPr>
        <p:spPr>
          <a:xfrm>
            <a:off x="743245" y="1395202"/>
            <a:ext cx="3559586" cy="626095"/>
          </a:xfrm>
          <a:prstGeom prst="rect">
            <a:avLst/>
          </a:prstGeom>
          <a:noFill/>
          <a:ln/>
        </p:spPr>
        <p:txBody>
          <a:bodyPr wrap="square" lIns="95250" tIns="95250" rIns="95250" bIns="95250" rtlCol="0" anchor="ctr">
            <a:spAutoFit/>
          </a:bodyPr>
          <a:lstStyle/>
          <a:p>
            <a:pPr marL="0" indent="0" algn="r">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对称加密使用单个密钥进行加解密操作，而非对称加密采用一对公钥和私钥。对称密钥在通信双方之间必须安全传递，而非对称密钥的公钥可公开分发，私钥需严格保密。</a:t>
            </a:r>
            <a:endParaRPr lang="en-US" sz="1440" dirty="0"/>
          </a:p>
        </p:txBody>
      </p:sp>
      <p:sp>
        <p:nvSpPr>
          <p:cNvPr id="11" name="Text 9"/>
          <p:cNvSpPr/>
          <p:nvPr/>
        </p:nvSpPr>
        <p:spPr>
          <a:xfrm>
            <a:off x="4831749" y="1452368"/>
            <a:ext cx="3108960" cy="402336"/>
          </a:xfrm>
          <a:prstGeom prst="rect">
            <a:avLst/>
          </a:prstGeom>
          <a:noFill/>
          <a:ln/>
        </p:spPr>
        <p:txBody>
          <a:bodyPr wrap="square" lIns="95250" tIns="95250" rIns="95250" bIns="95250" rtlCol="0" anchor="ctr">
            <a:spAutoFit/>
          </a:bodyPr>
          <a:lstStyle/>
          <a:p>
            <a:pPr marL="0" indent="0">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安全性与运算速度</a:t>
            </a:r>
            <a:endParaRPr lang="en-US" sz="1440" dirty="0"/>
          </a:p>
        </p:txBody>
      </p:sp>
      <p:sp>
        <p:nvSpPr>
          <p:cNvPr id="12" name="Text 10"/>
          <p:cNvSpPr/>
          <p:nvPr/>
        </p:nvSpPr>
        <p:spPr>
          <a:xfrm>
            <a:off x="4831749" y="1877636"/>
            <a:ext cx="3559586" cy="626095"/>
          </a:xfrm>
          <a:prstGeom prst="rect">
            <a:avLst/>
          </a:prstGeom>
          <a:noFill/>
          <a:ln/>
        </p:spPr>
        <p:txBody>
          <a:bodyPr wrap="square" lIns="95250" tIns="95250" rIns="95250" bIns="95250" rtlCol="0" anchor="ctr">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对称加密由于密钥单一，其安全性高度依赖于密钥的保密性。非对称加密在安全性上优于对称加密，但计算开销大，加解密速度较慢，尤其在处理大量数据时性能瓶颈显著。</a:t>
            </a:r>
            <a:endParaRPr lang="en-US" sz="1440" dirty="0"/>
          </a:p>
        </p:txBody>
      </p:sp>
      <p:sp>
        <p:nvSpPr>
          <p:cNvPr id="13" name="Text 11"/>
          <p:cNvSpPr/>
          <p:nvPr/>
        </p:nvSpPr>
        <p:spPr>
          <a:xfrm>
            <a:off x="1193871" y="2190684"/>
            <a:ext cx="3108960" cy="402336"/>
          </a:xfrm>
          <a:prstGeom prst="rect">
            <a:avLst/>
          </a:prstGeom>
          <a:noFill/>
          <a:ln/>
        </p:spPr>
        <p:txBody>
          <a:bodyPr wrap="square" lIns="95250" tIns="95250" rIns="95250" bIns="95250" rtlCol="0" anchor="ctr">
            <a:spAutoFit/>
          </a:bodyPr>
          <a:lstStyle/>
          <a:p>
            <a:pPr marL="0" indent="0" algn="r">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适用场景对比</a:t>
            </a:r>
            <a:endParaRPr lang="en-US" sz="1440" dirty="0"/>
          </a:p>
        </p:txBody>
      </p:sp>
      <p:sp>
        <p:nvSpPr>
          <p:cNvPr id="14" name="Text 12"/>
          <p:cNvSpPr/>
          <p:nvPr/>
        </p:nvSpPr>
        <p:spPr>
          <a:xfrm>
            <a:off x="743245" y="2598017"/>
            <a:ext cx="3559586" cy="626095"/>
          </a:xfrm>
          <a:prstGeom prst="rect">
            <a:avLst/>
          </a:prstGeom>
          <a:noFill/>
          <a:ln/>
        </p:spPr>
        <p:txBody>
          <a:bodyPr wrap="square" lIns="95250" tIns="95250" rIns="95250" bIns="95250" rtlCol="0" anchor="ctr">
            <a:spAutoFit/>
          </a:bodyPr>
          <a:lstStyle/>
          <a:p>
            <a:pPr marL="0" indent="0" algn="r">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对称加密适用于需要频繁加解密的场景，如文件存储和传输，可以有效保护数据的机密性和完整性。非对称加密多用于密钥管理和身份验证，确保只有授权用户才能访问敏感信息。</a:t>
            </a:r>
            <a:endParaRPr lang="en-US" sz="1440" dirty="0"/>
          </a:p>
        </p:txBody>
      </p:sp>
      <p:sp>
        <p:nvSpPr>
          <p:cNvPr id="15" name="Text 13"/>
          <p:cNvSpPr/>
          <p:nvPr/>
        </p:nvSpPr>
        <p:spPr>
          <a:xfrm>
            <a:off x="4831749" y="2920209"/>
            <a:ext cx="3108960" cy="402336"/>
          </a:xfrm>
          <a:prstGeom prst="rect">
            <a:avLst/>
          </a:prstGeom>
          <a:noFill/>
          <a:ln/>
        </p:spPr>
        <p:txBody>
          <a:bodyPr wrap="square" lIns="95250" tIns="95250" rIns="95250" bIns="95250" rtlCol="0" anchor="ctr">
            <a:spAutoFit/>
          </a:bodyPr>
          <a:lstStyle/>
          <a:p>
            <a:pPr marL="0" indent="0">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密钥交换问题</a:t>
            </a:r>
            <a:endParaRPr lang="en-US" sz="1440" dirty="0"/>
          </a:p>
        </p:txBody>
      </p:sp>
      <p:sp>
        <p:nvSpPr>
          <p:cNvPr id="16" name="Text 14"/>
          <p:cNvSpPr/>
          <p:nvPr/>
        </p:nvSpPr>
        <p:spPr>
          <a:xfrm>
            <a:off x="4841169" y="3329740"/>
            <a:ext cx="3559586" cy="626095"/>
          </a:xfrm>
          <a:prstGeom prst="rect">
            <a:avLst/>
          </a:prstGeom>
          <a:noFill/>
          <a:ln/>
        </p:spPr>
        <p:txBody>
          <a:bodyPr wrap="square" lIns="95250" tIns="95250" rIns="95250" bIns="95250" rtlCol="0" anchor="ctr">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对称加密无需复杂的密钥交换过程，双方只需共享同一密钥即可完成加解密操作。非对称加密的公钥需要以安全方式分发，常见方法包括数字证书、信任模型等，增加了实施复杂性。</a:t>
            </a:r>
            <a:endParaRPr lang="en-US" sz="1440" dirty="0"/>
          </a:p>
        </p:txBody>
      </p:sp>
      <p:sp>
        <p:nvSpPr>
          <p:cNvPr id="17" name="Text 15"/>
          <p:cNvSpPr/>
          <p:nvPr/>
        </p:nvSpPr>
        <p:spPr>
          <a:xfrm>
            <a:off x="1193871" y="3365871"/>
            <a:ext cx="3108960" cy="402336"/>
          </a:xfrm>
          <a:prstGeom prst="rect">
            <a:avLst/>
          </a:prstGeom>
          <a:noFill/>
          <a:ln/>
        </p:spPr>
        <p:txBody>
          <a:bodyPr wrap="square" lIns="95250" tIns="95250" rIns="95250" bIns="95250" rtlCol="0" anchor="ctr">
            <a:spAutoFit/>
          </a:bodyPr>
          <a:lstStyle/>
          <a:p>
            <a:pPr marL="0" indent="0" algn="r">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实际应用案例</a:t>
            </a:r>
            <a:endParaRPr lang="en-US" sz="1440" dirty="0"/>
          </a:p>
        </p:txBody>
      </p:sp>
      <p:sp>
        <p:nvSpPr>
          <p:cNvPr id="18" name="Text 16"/>
          <p:cNvSpPr/>
          <p:nvPr/>
        </p:nvSpPr>
        <p:spPr>
          <a:xfrm>
            <a:off x="743245" y="3764106"/>
            <a:ext cx="3559586" cy="626095"/>
          </a:xfrm>
          <a:prstGeom prst="rect">
            <a:avLst/>
          </a:prstGeom>
          <a:noFill/>
          <a:ln/>
        </p:spPr>
        <p:txBody>
          <a:bodyPr wrap="square" lIns="95250" tIns="95250" rIns="95250" bIns="95250" rtlCol="0" anchor="ctr">
            <a:spAutoFit/>
          </a:bodyPr>
          <a:lstStyle/>
          <a:p>
            <a:pPr marL="0" indent="0" algn="r">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银行交易中通常使用非对称加密来保障账户信息安全，而对称加密则用于支付过程中的数据保护。电子邮件加密和即时通讯软件也普遍采用对称加密，因其高效的加解密性能。</a:t>
            </a:r>
            <a:endParaRPr lang="en-US" sz="144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90999" y="55104"/>
            <a:ext cx="1539163" cy="1660493"/>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7488" b="1" dirty="0">
                <a:solidFill>
                  <a:srgbClr val="00B8FF">
                    <a:alpha val="40000"/>
                  </a:srgbClr>
                </a:solidFill>
                <a:latin typeface="Arial" pitchFamily="34" charset="0"/>
                <a:ea typeface="Arial" pitchFamily="34" charset="-122"/>
                <a:cs typeface="Arial" pitchFamily="34" charset="-120"/>
              </a:rPr>
              <a:t>04</a:t>
            </a:r>
            <a:endParaRPr lang="en-US" sz="1440" dirty="0"/>
          </a:p>
        </p:txBody>
      </p:sp>
      <p:sp>
        <p:nvSpPr>
          <p:cNvPr id="3" name="Text 1"/>
          <p:cNvSpPr/>
          <p:nvPr/>
        </p:nvSpPr>
        <p:spPr>
          <a:xfrm>
            <a:off x="421735" y="1269684"/>
            <a:ext cx="5887830" cy="813816"/>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3312" b="1" dirty="0">
                <a:solidFill>
                  <a:srgbClr val="1CADE4"/>
                </a:solidFill>
                <a:latin typeface="Microsoft Yahei" pitchFamily="34" charset="0"/>
                <a:ea typeface="Microsoft Yahei" pitchFamily="34" charset="-122"/>
                <a:cs typeface="Microsoft Yahei" pitchFamily="34" charset="-120"/>
              </a:rPr>
              <a:t>密码学算法</a:t>
            </a:r>
            <a:endParaRPr lang="en-US" sz="144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常见加密算法详解</a:t>
            </a:r>
            <a:endParaRPr lang="en-US" sz="1440" dirty="0"/>
          </a:p>
        </p:txBody>
      </p:sp>
      <p:pic>
        <p:nvPicPr>
          <p:cNvPr id="3" name="Image 0" descr="preencoded.png"/>
          <p:cNvPicPr>
            <a:picLocks noChangeAspect="1"/>
          </p:cNvPicPr>
          <p:nvPr/>
        </p:nvPicPr>
        <p:blipFill>
          <a:blip r:embed="rId4"/>
          <a:stretch>
            <a:fillRect/>
          </a:stretch>
        </p:blipFill>
        <p:spPr>
          <a:xfrm>
            <a:off x="4001957" y="1602774"/>
            <a:ext cx="673993" cy="673993"/>
          </a:xfrm>
          <a:prstGeom prst="rect">
            <a:avLst/>
          </a:prstGeom>
        </p:spPr>
      </p:pic>
      <p:pic>
        <p:nvPicPr>
          <p:cNvPr id="4" name="Image 1" descr="preencoded.png"/>
          <p:cNvPicPr>
            <a:picLocks noChangeAspect="1"/>
          </p:cNvPicPr>
          <p:nvPr/>
        </p:nvPicPr>
        <p:blipFill>
          <a:blip r:embed="rId5"/>
          <a:stretch>
            <a:fillRect/>
          </a:stretch>
        </p:blipFill>
        <p:spPr>
          <a:xfrm>
            <a:off x="3541673" y="1974190"/>
            <a:ext cx="792040" cy="792040"/>
          </a:xfrm>
          <a:prstGeom prst="rect">
            <a:avLst/>
          </a:prstGeom>
        </p:spPr>
      </p:pic>
      <p:pic>
        <p:nvPicPr>
          <p:cNvPr id="5" name="Image 2" descr="preencoded.png"/>
          <p:cNvPicPr>
            <a:picLocks noChangeAspect="1"/>
          </p:cNvPicPr>
          <p:nvPr/>
        </p:nvPicPr>
        <p:blipFill>
          <a:blip r:embed="rId5"/>
          <a:stretch>
            <a:fillRect/>
          </a:stretch>
        </p:blipFill>
        <p:spPr>
          <a:xfrm>
            <a:off x="3983669" y="2486254"/>
            <a:ext cx="792040" cy="792040"/>
          </a:xfrm>
          <a:prstGeom prst="rect">
            <a:avLst/>
          </a:prstGeom>
        </p:spPr>
      </p:pic>
      <p:sp>
        <p:nvSpPr>
          <p:cNvPr id="6" name="Text 1"/>
          <p:cNvSpPr/>
          <p:nvPr/>
        </p:nvSpPr>
        <p:spPr>
          <a:xfrm>
            <a:off x="524153" y="1211908"/>
            <a:ext cx="3017520" cy="512064"/>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对称加密算法</a:t>
            </a:r>
            <a:endParaRPr lang="en-US" sz="1440" dirty="0"/>
          </a:p>
        </p:txBody>
      </p:sp>
      <p:sp>
        <p:nvSpPr>
          <p:cNvPr id="7" name="Text 2"/>
          <p:cNvSpPr/>
          <p:nvPr/>
        </p:nvSpPr>
        <p:spPr>
          <a:xfrm>
            <a:off x="569873" y="1606929"/>
            <a:ext cx="2971800" cy="1060704"/>
          </a:xfrm>
          <a:prstGeom prst="rect">
            <a:avLst/>
          </a:prstGeom>
          <a:noFill/>
          <a:ln/>
        </p:spPr>
        <p:txBody>
          <a:bodyPr wrap="square" lIns="95250" tIns="95250" rIns="95250" bIns="95250" rtlCol="0" anchor="t">
            <a:spAutoFit/>
          </a:bodyPr>
          <a:lstStyle/>
          <a:p>
            <a:pPr marL="0" indent="0" algn="r">
              <a:lnSpc>
                <a:spcPct val="100000"/>
              </a:lnSpc>
              <a:buNone/>
            </a:pPr>
            <a:r>
              <a:rPr lang="en-US" sz="1152" dirty="0">
                <a:solidFill>
                  <a:srgbClr val="333333"/>
                </a:solidFill>
                <a:latin typeface="Microsoft Yahei" pitchFamily="34" charset="0"/>
                <a:ea typeface="Microsoft Yahei" pitchFamily="34" charset="-122"/>
                <a:cs typeface="Microsoft Yahei" pitchFamily="34" charset="-120"/>
              </a:rPr>
              <a:t>对称加密算法使用相同的密钥进行数据的加密和解密，运算速度较快。常见的对称加密算法包括DES、3DES和AES。这些算法被广泛用于金融交易和文件存储中，以确保数据的安全传输和访问控制。</a:t>
            </a:r>
            <a:endParaRPr lang="en-US" sz="1440" dirty="0"/>
          </a:p>
        </p:txBody>
      </p:sp>
      <p:sp>
        <p:nvSpPr>
          <p:cNvPr id="8" name="Text 3"/>
          <p:cNvSpPr/>
          <p:nvPr/>
        </p:nvSpPr>
        <p:spPr>
          <a:xfrm>
            <a:off x="4850484" y="1067127"/>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非对称加密算法</a:t>
            </a:r>
            <a:endParaRPr lang="en-US" sz="1440" dirty="0"/>
          </a:p>
        </p:txBody>
      </p:sp>
      <p:sp>
        <p:nvSpPr>
          <p:cNvPr id="9" name="Text 4"/>
          <p:cNvSpPr/>
          <p:nvPr/>
        </p:nvSpPr>
        <p:spPr>
          <a:xfrm>
            <a:off x="4850484" y="1425550"/>
            <a:ext cx="2971800"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非对称加密算法利用一对公私钥进行加密和解密操作，公钥可以公开分发，私钥必须保密。RSA和ECC是典型的非对称加密算法。它们常用于身份验证、电子支付以及安全邮件传输等需要多方认证的场合。</a:t>
            </a:r>
            <a:endParaRPr lang="en-US" sz="1440" dirty="0"/>
          </a:p>
        </p:txBody>
      </p:sp>
      <p:sp>
        <p:nvSpPr>
          <p:cNvPr id="10" name="Text 5"/>
          <p:cNvSpPr/>
          <p:nvPr/>
        </p:nvSpPr>
        <p:spPr>
          <a:xfrm>
            <a:off x="907625" y="2814523"/>
            <a:ext cx="3017520" cy="512064"/>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散列算法</a:t>
            </a:r>
            <a:endParaRPr lang="en-US" sz="1440" dirty="0"/>
          </a:p>
        </p:txBody>
      </p:sp>
      <p:sp>
        <p:nvSpPr>
          <p:cNvPr id="11" name="Text 6"/>
          <p:cNvSpPr/>
          <p:nvPr/>
        </p:nvSpPr>
        <p:spPr>
          <a:xfrm>
            <a:off x="953345" y="3183941"/>
            <a:ext cx="2971800" cy="1060704"/>
          </a:xfrm>
          <a:prstGeom prst="rect">
            <a:avLst/>
          </a:prstGeom>
          <a:noFill/>
          <a:ln/>
        </p:spPr>
        <p:txBody>
          <a:bodyPr wrap="square" lIns="95250" tIns="95250" rIns="95250" bIns="95250" rtlCol="0" anchor="t">
            <a:spAutoFit/>
          </a:bodyPr>
          <a:lstStyle/>
          <a:p>
            <a:pPr marL="0" indent="0" algn="r">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散列算法将输入数据转换为固定长度的输出，通常用于验证数据的完整性和创建数字签名。常见的散列算法有MD5、sha1和sha256。这些算法广泛应用于消息认证、版权保护和数据完整性验证等领域。</a:t>
            </a:r>
            <a:endParaRPr lang="en-US" sz="1440" dirty="0"/>
          </a:p>
        </p:txBody>
      </p:sp>
      <p:sp>
        <p:nvSpPr>
          <p:cNvPr id="12" name="Text 7"/>
          <p:cNvSpPr/>
          <p:nvPr/>
        </p:nvSpPr>
        <p:spPr>
          <a:xfrm>
            <a:off x="5698866" y="2629814"/>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哈希函数</a:t>
            </a:r>
            <a:endParaRPr lang="en-US" sz="1440" dirty="0"/>
          </a:p>
        </p:txBody>
      </p:sp>
      <p:sp>
        <p:nvSpPr>
          <p:cNvPr id="13" name="Text 8"/>
          <p:cNvSpPr/>
          <p:nvPr/>
        </p:nvSpPr>
        <p:spPr>
          <a:xfrm>
            <a:off x="5698866" y="2999232"/>
            <a:ext cx="2971800"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哈希函数是一种特殊类型的散列算法，将任意长度的数据转换为固定长度的输出。其特点是抗碰撞性和抗截取性，常见哈希函数包括SHA-256和MD5。哈希函数用于密码学中的认证、数据完整性检验以及加密算法中的密钥生成。</a:t>
            </a:r>
            <a:endParaRPr lang="en-US" sz="1440" dirty="0"/>
          </a:p>
        </p:txBody>
      </p:sp>
      <p:pic>
        <p:nvPicPr>
          <p:cNvPr id="14" name="Image 3" descr="preencoded.png"/>
          <p:cNvPicPr>
            <a:picLocks noChangeAspect="1"/>
          </p:cNvPicPr>
          <p:nvPr/>
        </p:nvPicPr>
        <p:blipFill>
          <a:blip r:embed="rId6"/>
          <a:stretch>
            <a:fillRect/>
          </a:stretch>
        </p:blipFill>
        <p:spPr>
          <a:xfrm>
            <a:off x="4603039" y="2564991"/>
            <a:ext cx="984320" cy="984320"/>
          </a:xfrm>
          <a:prstGeom prst="rect">
            <a:avLst/>
          </a:prstGeom>
        </p:spPr>
      </p:pic>
      <p:sp>
        <p:nvSpPr>
          <p:cNvPr id="15" name="Shape 9"/>
          <p:cNvSpPr/>
          <p:nvPr/>
        </p:nvSpPr>
        <p:spPr>
          <a:xfrm>
            <a:off x="4657662" y="3577133"/>
            <a:ext cx="841489" cy="182880"/>
          </a:xfrm>
          <a:custGeom>
            <a:avLst/>
            <a:gdLst/>
            <a:ahLst/>
            <a:cxnLst/>
            <a:rect l="l" t="t" r="r" b="b"/>
            <a:pathLst>
              <a:path w="841489" h="182880">
                <a:moveTo>
                  <a:pt x="420744" y="0"/>
                </a:moveTo>
                <a:moveTo>
                  <a:pt x="420744" y="0"/>
                </a:moveTo>
                <a:cubicBezTo>
                  <a:pt x="652960" y="0"/>
                  <a:pt x="841489" y="40973"/>
                  <a:pt x="841489" y="91440"/>
                </a:cubicBezTo>
                <a:cubicBezTo>
                  <a:pt x="841489" y="141907"/>
                  <a:pt x="652960" y="182880"/>
                  <a:pt x="420744" y="182880"/>
                </a:cubicBezTo>
                <a:cubicBezTo>
                  <a:pt x="188529" y="182880"/>
                  <a:pt x="0" y="141907"/>
                  <a:pt x="0" y="91440"/>
                </a:cubicBezTo>
                <a:cubicBezTo>
                  <a:pt x="0" y="40973"/>
                  <a:pt x="188529" y="0"/>
                  <a:pt x="420744" y="0"/>
                </a:cubicBezTo>
                <a:close/>
              </a:path>
            </a:pathLst>
          </a:custGeom>
          <a:solidFill>
            <a:srgbClr val="0084FF">
              <a:alpha val="10000"/>
            </a:srgbClr>
          </a:solidFill>
          <a:ln/>
        </p:spPr>
        <p:txBody>
          <a:bodyPr/>
          <a:lstStyle/>
          <a:p>
            <a:endParaRPr lang="zh-CN" altLang="en-US"/>
          </a:p>
        </p:txBody>
      </p:sp>
      <p:pic>
        <p:nvPicPr>
          <p:cNvPr id="16" name="Image 4" descr="preencoded.png"/>
          <p:cNvPicPr>
            <a:picLocks noChangeAspect="1"/>
          </p:cNvPicPr>
          <p:nvPr/>
        </p:nvPicPr>
        <p:blipFill>
          <a:blip r:embed="rId7"/>
          <a:stretch>
            <a:fillRect/>
          </a:stretch>
        </p:blipFill>
        <p:spPr>
          <a:xfrm>
            <a:off x="4971114" y="2887346"/>
            <a:ext cx="229882" cy="229882"/>
          </a:xfrm>
          <a:prstGeom prst="rect">
            <a:avLst/>
          </a:prstGeom>
        </p:spPr>
      </p:pic>
      <p:sp>
        <p:nvSpPr>
          <p:cNvPr id="17" name="Shape 10"/>
          <p:cNvSpPr/>
          <p:nvPr/>
        </p:nvSpPr>
        <p:spPr>
          <a:xfrm>
            <a:off x="4061233" y="3344875"/>
            <a:ext cx="596429" cy="182880"/>
          </a:xfrm>
          <a:custGeom>
            <a:avLst/>
            <a:gdLst/>
            <a:ahLst/>
            <a:cxnLst/>
            <a:rect l="l" t="t" r="r" b="b"/>
            <a:pathLst>
              <a:path w="596429" h="182880">
                <a:moveTo>
                  <a:pt x="298214" y="0"/>
                </a:moveTo>
                <a:moveTo>
                  <a:pt x="298214" y="0"/>
                </a:moveTo>
                <a:cubicBezTo>
                  <a:pt x="462803" y="0"/>
                  <a:pt x="596429" y="40973"/>
                  <a:pt x="596429" y="91440"/>
                </a:cubicBezTo>
                <a:cubicBezTo>
                  <a:pt x="596429" y="141907"/>
                  <a:pt x="462803" y="182880"/>
                  <a:pt x="298214" y="182880"/>
                </a:cubicBezTo>
                <a:cubicBezTo>
                  <a:pt x="133625" y="182880"/>
                  <a:pt x="0" y="141907"/>
                  <a:pt x="0" y="91440"/>
                </a:cubicBezTo>
                <a:cubicBezTo>
                  <a:pt x="0" y="40973"/>
                  <a:pt x="133625" y="0"/>
                  <a:pt x="298214" y="0"/>
                </a:cubicBezTo>
                <a:close/>
              </a:path>
            </a:pathLst>
          </a:custGeom>
          <a:solidFill>
            <a:srgbClr val="0084FF">
              <a:alpha val="10000"/>
            </a:srgbClr>
          </a:solidFill>
          <a:ln/>
        </p:spPr>
        <p:txBody>
          <a:bodyPr/>
          <a:lstStyle/>
          <a:p>
            <a:endParaRPr lang="zh-CN" altLang="en-US"/>
          </a:p>
        </p:txBody>
      </p:sp>
      <p:pic>
        <p:nvPicPr>
          <p:cNvPr id="18" name="Image 5" descr="preencoded.png"/>
          <p:cNvPicPr>
            <a:picLocks noChangeAspect="1"/>
          </p:cNvPicPr>
          <p:nvPr/>
        </p:nvPicPr>
        <p:blipFill>
          <a:blip r:embed="rId7"/>
          <a:stretch>
            <a:fillRect/>
          </a:stretch>
        </p:blipFill>
        <p:spPr>
          <a:xfrm>
            <a:off x="4269733" y="2720509"/>
            <a:ext cx="229882" cy="229882"/>
          </a:xfrm>
          <a:prstGeom prst="rect">
            <a:avLst/>
          </a:prstGeom>
        </p:spPr>
      </p:pic>
      <p:pic>
        <p:nvPicPr>
          <p:cNvPr id="19" name="Image 6" descr="preencoded.png"/>
          <p:cNvPicPr>
            <a:picLocks noChangeAspect="1"/>
          </p:cNvPicPr>
          <p:nvPr/>
        </p:nvPicPr>
        <p:blipFill>
          <a:blip r:embed="rId8"/>
          <a:stretch>
            <a:fillRect/>
          </a:stretch>
        </p:blipFill>
        <p:spPr>
          <a:xfrm>
            <a:off x="3799507" y="2189258"/>
            <a:ext cx="251275" cy="251275"/>
          </a:xfrm>
          <a:prstGeom prst="rect">
            <a:avLst/>
          </a:prstGeom>
        </p:spPr>
      </p:pic>
      <p:pic>
        <p:nvPicPr>
          <p:cNvPr id="20" name="Image 7" descr="preencoded.png"/>
          <p:cNvPicPr>
            <a:picLocks noChangeAspect="1"/>
          </p:cNvPicPr>
          <p:nvPr/>
        </p:nvPicPr>
        <p:blipFill>
          <a:blip r:embed="rId9"/>
          <a:stretch>
            <a:fillRect/>
          </a:stretch>
        </p:blipFill>
        <p:spPr>
          <a:xfrm>
            <a:off x="4233157" y="1806542"/>
            <a:ext cx="182880" cy="1828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哈希函数与数字签名</a:t>
            </a:r>
            <a:endParaRPr lang="en-US" sz="1440" dirty="0"/>
          </a:p>
        </p:txBody>
      </p:sp>
      <p:sp>
        <p:nvSpPr>
          <p:cNvPr id="3" name="Text 1"/>
          <p:cNvSpPr/>
          <p:nvPr/>
        </p:nvSpPr>
        <p:spPr>
          <a:xfrm>
            <a:off x="623889" y="1431537"/>
            <a:ext cx="2523744" cy="512064"/>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哈希函数定义与特点</a:t>
            </a:r>
            <a:endParaRPr lang="en-US" sz="1440" dirty="0"/>
          </a:p>
        </p:txBody>
      </p:sp>
      <p:sp>
        <p:nvSpPr>
          <p:cNvPr id="4" name="Text 2"/>
          <p:cNvSpPr/>
          <p:nvPr/>
        </p:nvSpPr>
        <p:spPr>
          <a:xfrm>
            <a:off x="623889" y="1773889"/>
            <a:ext cx="2522830" cy="1024128"/>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哈希函数是一种将任意长度的数据转换为固定长度的散列值的算法，具有高度的随机性和唯一性。其输出结果称为哈希值，可以用于验证数据的完整性和一致性，广泛应用于数据认证和加密领域。</a:t>
            </a:r>
            <a:endParaRPr lang="en-US" sz="1440" dirty="0"/>
          </a:p>
        </p:txBody>
      </p:sp>
      <p:sp>
        <p:nvSpPr>
          <p:cNvPr id="5" name="Shape 3"/>
          <p:cNvSpPr/>
          <p:nvPr/>
        </p:nvSpPr>
        <p:spPr>
          <a:xfrm>
            <a:off x="1597927" y="869131"/>
            <a:ext cx="574753" cy="574753"/>
          </a:xfrm>
          <a:custGeom>
            <a:avLst/>
            <a:gdLst/>
            <a:ahLst/>
            <a:cxnLst/>
            <a:rect l="l" t="t" r="r" b="b"/>
            <a:pathLst>
              <a:path w="574753" h="574753">
                <a:moveTo>
                  <a:pt x="287377" y="0"/>
                </a:moveTo>
                <a:moveTo>
                  <a:pt x="287377" y="0"/>
                </a:moveTo>
                <a:cubicBezTo>
                  <a:pt x="445984" y="0"/>
                  <a:pt x="574753" y="128769"/>
                  <a:pt x="574753" y="287377"/>
                </a:cubicBezTo>
                <a:cubicBezTo>
                  <a:pt x="574753" y="445984"/>
                  <a:pt x="445984" y="574753"/>
                  <a:pt x="287377" y="574753"/>
                </a:cubicBezTo>
                <a:cubicBezTo>
                  <a:pt x="128769" y="574753"/>
                  <a:pt x="0" y="445984"/>
                  <a:pt x="0" y="287377"/>
                </a:cubicBezTo>
                <a:cubicBezTo>
                  <a:pt x="0" y="128769"/>
                  <a:pt x="128769" y="0"/>
                  <a:pt x="287377" y="0"/>
                </a:cubicBezTo>
                <a:close/>
              </a:path>
            </a:pathLst>
          </a:custGeom>
          <a:solidFill>
            <a:srgbClr val="0084FF"/>
          </a:solidFill>
          <a:ln/>
        </p:spPr>
        <p:txBody>
          <a:bodyPr/>
          <a:lstStyle/>
          <a:p>
            <a:endParaRPr lang="zh-CN" altLang="en-US"/>
          </a:p>
        </p:txBody>
      </p:sp>
      <p:sp>
        <p:nvSpPr>
          <p:cNvPr id="6" name="Text 4"/>
          <p:cNvSpPr/>
          <p:nvPr/>
        </p:nvSpPr>
        <p:spPr>
          <a:xfrm>
            <a:off x="3304882" y="1431537"/>
            <a:ext cx="2523744" cy="512064"/>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728" b="1" dirty="0">
                <a:solidFill>
                  <a:srgbClr val="00B8FF"/>
                </a:solidFill>
                <a:latin typeface="Microsoft Yahei" pitchFamily="34" charset="0"/>
                <a:ea typeface="Microsoft Yahei" pitchFamily="34" charset="-122"/>
                <a:cs typeface="Microsoft Yahei" pitchFamily="34" charset="-120"/>
              </a:rPr>
              <a:t>哈希函数工作原理</a:t>
            </a:r>
            <a:endParaRPr lang="en-US" sz="1440" dirty="0"/>
          </a:p>
        </p:txBody>
      </p:sp>
      <p:sp>
        <p:nvSpPr>
          <p:cNvPr id="7" name="Text 5"/>
          <p:cNvSpPr/>
          <p:nvPr/>
        </p:nvSpPr>
        <p:spPr>
          <a:xfrm>
            <a:off x="3316289" y="1773889"/>
            <a:ext cx="2522830" cy="1024128"/>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哈希函数通过将输入数据进行数学变换，如压缩、移位、加权等操作，生成一个唯一的输出值即哈希值。由于其不可逆性，即使输入数据微小变化，输出的哈希值也会发生显著变化，确保了数据的安全性。</a:t>
            </a:r>
            <a:endParaRPr lang="en-US" sz="1440" dirty="0"/>
          </a:p>
        </p:txBody>
      </p:sp>
      <p:sp>
        <p:nvSpPr>
          <p:cNvPr id="8" name="Shape 6"/>
          <p:cNvSpPr/>
          <p:nvPr/>
        </p:nvSpPr>
        <p:spPr>
          <a:xfrm>
            <a:off x="4279377" y="869131"/>
            <a:ext cx="574753" cy="574753"/>
          </a:xfrm>
          <a:custGeom>
            <a:avLst/>
            <a:gdLst/>
            <a:ahLst/>
            <a:cxnLst/>
            <a:rect l="l" t="t" r="r" b="b"/>
            <a:pathLst>
              <a:path w="574753" h="574753">
                <a:moveTo>
                  <a:pt x="287377" y="0"/>
                </a:moveTo>
                <a:moveTo>
                  <a:pt x="287377" y="0"/>
                </a:moveTo>
                <a:cubicBezTo>
                  <a:pt x="445984" y="0"/>
                  <a:pt x="574753" y="128769"/>
                  <a:pt x="574753" y="287377"/>
                </a:cubicBezTo>
                <a:cubicBezTo>
                  <a:pt x="574753" y="445984"/>
                  <a:pt x="445984" y="574753"/>
                  <a:pt x="287377" y="574753"/>
                </a:cubicBezTo>
                <a:cubicBezTo>
                  <a:pt x="128769" y="574753"/>
                  <a:pt x="0" y="445984"/>
                  <a:pt x="0" y="287377"/>
                </a:cubicBezTo>
                <a:cubicBezTo>
                  <a:pt x="0" y="128769"/>
                  <a:pt x="128769" y="0"/>
                  <a:pt x="287377" y="0"/>
                </a:cubicBezTo>
                <a:close/>
              </a:path>
            </a:pathLst>
          </a:custGeom>
          <a:solidFill>
            <a:srgbClr val="5196FF"/>
          </a:solidFill>
          <a:ln/>
        </p:spPr>
        <p:txBody>
          <a:bodyPr/>
          <a:lstStyle/>
          <a:p>
            <a:endParaRPr lang="zh-CN" altLang="en-US"/>
          </a:p>
        </p:txBody>
      </p:sp>
      <p:sp>
        <p:nvSpPr>
          <p:cNvPr id="9" name="Text 7"/>
          <p:cNvSpPr/>
          <p:nvPr/>
        </p:nvSpPr>
        <p:spPr>
          <a:xfrm>
            <a:off x="5996367" y="1431537"/>
            <a:ext cx="2523744" cy="512064"/>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数字签名概念与构成</a:t>
            </a:r>
            <a:endParaRPr lang="en-US" sz="1440" dirty="0"/>
          </a:p>
        </p:txBody>
      </p:sp>
      <p:sp>
        <p:nvSpPr>
          <p:cNvPr id="10" name="Text 8"/>
          <p:cNvSpPr/>
          <p:nvPr/>
        </p:nvSpPr>
        <p:spPr>
          <a:xfrm>
            <a:off x="5996824" y="1773889"/>
            <a:ext cx="2522830" cy="1024128"/>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数字签名是使用私钥对消息的哈希值进行加密形成的一串字符，用于验证消息的完整性和发送方的身份。它通常包括公钥、证书和私钥三部分，确保信息在传输过程中未被篡改或伪造。</a:t>
            </a:r>
            <a:endParaRPr lang="en-US" sz="1440" dirty="0"/>
          </a:p>
        </p:txBody>
      </p:sp>
      <p:sp>
        <p:nvSpPr>
          <p:cNvPr id="11" name="Shape 9"/>
          <p:cNvSpPr/>
          <p:nvPr/>
        </p:nvSpPr>
        <p:spPr>
          <a:xfrm>
            <a:off x="6970862" y="869131"/>
            <a:ext cx="574753" cy="574753"/>
          </a:xfrm>
          <a:custGeom>
            <a:avLst/>
            <a:gdLst/>
            <a:ahLst/>
            <a:cxnLst/>
            <a:rect l="l" t="t" r="r" b="b"/>
            <a:pathLst>
              <a:path w="574753" h="574753">
                <a:moveTo>
                  <a:pt x="287377" y="0"/>
                </a:moveTo>
                <a:moveTo>
                  <a:pt x="287377" y="0"/>
                </a:moveTo>
                <a:cubicBezTo>
                  <a:pt x="445984" y="0"/>
                  <a:pt x="574753" y="128769"/>
                  <a:pt x="574753" y="287377"/>
                </a:cubicBezTo>
                <a:cubicBezTo>
                  <a:pt x="574753" y="445984"/>
                  <a:pt x="445984" y="574753"/>
                  <a:pt x="287377" y="574753"/>
                </a:cubicBezTo>
                <a:cubicBezTo>
                  <a:pt x="128769" y="574753"/>
                  <a:pt x="0" y="445984"/>
                  <a:pt x="0" y="287377"/>
                </a:cubicBezTo>
                <a:cubicBezTo>
                  <a:pt x="0" y="128769"/>
                  <a:pt x="128769" y="0"/>
                  <a:pt x="287377" y="0"/>
                </a:cubicBezTo>
                <a:close/>
              </a:path>
            </a:pathLst>
          </a:custGeom>
          <a:solidFill>
            <a:srgbClr val="0084FF"/>
          </a:solidFill>
          <a:ln/>
        </p:spPr>
        <p:txBody>
          <a:bodyPr/>
          <a:lstStyle/>
          <a:p>
            <a:endParaRPr lang="zh-CN" altLang="en-US"/>
          </a:p>
        </p:txBody>
      </p:sp>
      <p:sp>
        <p:nvSpPr>
          <p:cNvPr id="12" name="Text 10"/>
          <p:cNvSpPr/>
          <p:nvPr/>
        </p:nvSpPr>
        <p:spPr>
          <a:xfrm>
            <a:off x="1812288" y="3343227"/>
            <a:ext cx="2523744" cy="512064"/>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728" b="1" dirty="0">
                <a:solidFill>
                  <a:srgbClr val="00B8FF"/>
                </a:solidFill>
                <a:latin typeface="Microsoft Yahei" pitchFamily="34" charset="0"/>
                <a:ea typeface="Microsoft Yahei" pitchFamily="34" charset="-122"/>
                <a:cs typeface="Microsoft Yahei" pitchFamily="34" charset="-120"/>
              </a:rPr>
              <a:t>哈希函数在数字签名中应用</a:t>
            </a:r>
            <a:endParaRPr lang="en-US" sz="1440" dirty="0"/>
          </a:p>
        </p:txBody>
      </p:sp>
      <p:sp>
        <p:nvSpPr>
          <p:cNvPr id="13" name="Text 11"/>
          <p:cNvSpPr/>
          <p:nvPr/>
        </p:nvSpPr>
        <p:spPr>
          <a:xfrm>
            <a:off x="1812288" y="3894052"/>
            <a:ext cx="2522830" cy="1024128"/>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哈希函数在数字签名中起着核心作用，它将消息的哈希值进行加密，形成数字签名。发送方利用自己的私钥对哈希值加密，接收方则可利用公钥解密，从而验证信息的完整性和真实性。</a:t>
            </a:r>
            <a:endParaRPr lang="en-US" sz="1440" dirty="0"/>
          </a:p>
        </p:txBody>
      </p:sp>
      <p:sp>
        <p:nvSpPr>
          <p:cNvPr id="14" name="Text 12"/>
          <p:cNvSpPr/>
          <p:nvPr/>
        </p:nvSpPr>
        <p:spPr>
          <a:xfrm>
            <a:off x="4807968" y="3442685"/>
            <a:ext cx="2523744" cy="512064"/>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哈希函数在其他密码学应用</a:t>
            </a:r>
            <a:endParaRPr lang="en-US" sz="1440" dirty="0"/>
          </a:p>
        </p:txBody>
      </p:sp>
      <p:sp>
        <p:nvSpPr>
          <p:cNvPr id="15" name="Text 13"/>
          <p:cNvSpPr/>
          <p:nvPr/>
        </p:nvSpPr>
        <p:spPr>
          <a:xfrm>
            <a:off x="4808425" y="3786081"/>
            <a:ext cx="2522830" cy="1024128"/>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哈希函数除了在数字签名中使用外，还广泛应用于数据完整性验证、消息认证码（MAC）、密钥派生以及数据库加密等领域。其高效性和可靠性使其成为现代信息安全领域中不可或缺的工具。</a:t>
            </a:r>
            <a:endParaRPr lang="en-US" sz="1440" dirty="0"/>
          </a:p>
        </p:txBody>
      </p:sp>
      <p:sp>
        <p:nvSpPr>
          <p:cNvPr id="16" name="Shape 14"/>
          <p:cNvSpPr/>
          <p:nvPr/>
        </p:nvSpPr>
        <p:spPr>
          <a:xfrm>
            <a:off x="2786326" y="2886219"/>
            <a:ext cx="574753" cy="574753"/>
          </a:xfrm>
          <a:custGeom>
            <a:avLst/>
            <a:gdLst/>
            <a:ahLst/>
            <a:cxnLst/>
            <a:rect l="l" t="t" r="r" b="b"/>
            <a:pathLst>
              <a:path w="574753" h="574753">
                <a:moveTo>
                  <a:pt x="287377" y="0"/>
                </a:moveTo>
                <a:moveTo>
                  <a:pt x="287377" y="0"/>
                </a:moveTo>
                <a:cubicBezTo>
                  <a:pt x="445984" y="0"/>
                  <a:pt x="574753" y="128769"/>
                  <a:pt x="574753" y="287377"/>
                </a:cubicBezTo>
                <a:cubicBezTo>
                  <a:pt x="574753" y="445984"/>
                  <a:pt x="445984" y="574753"/>
                  <a:pt x="287377" y="574753"/>
                </a:cubicBezTo>
                <a:cubicBezTo>
                  <a:pt x="128769" y="574753"/>
                  <a:pt x="0" y="445984"/>
                  <a:pt x="0" y="287377"/>
                </a:cubicBezTo>
                <a:cubicBezTo>
                  <a:pt x="0" y="128769"/>
                  <a:pt x="128769" y="0"/>
                  <a:pt x="287377" y="0"/>
                </a:cubicBezTo>
                <a:close/>
              </a:path>
            </a:pathLst>
          </a:custGeom>
          <a:solidFill>
            <a:srgbClr val="5196FF"/>
          </a:solidFill>
          <a:ln/>
        </p:spPr>
        <p:txBody>
          <a:bodyPr/>
          <a:lstStyle/>
          <a:p>
            <a:endParaRPr lang="zh-CN" altLang="en-US"/>
          </a:p>
        </p:txBody>
      </p:sp>
      <p:sp>
        <p:nvSpPr>
          <p:cNvPr id="17" name="Shape 15"/>
          <p:cNvSpPr/>
          <p:nvPr/>
        </p:nvSpPr>
        <p:spPr>
          <a:xfrm>
            <a:off x="5782463" y="2886219"/>
            <a:ext cx="574753" cy="574753"/>
          </a:xfrm>
          <a:custGeom>
            <a:avLst/>
            <a:gdLst/>
            <a:ahLst/>
            <a:cxnLst/>
            <a:rect l="l" t="t" r="r" b="b"/>
            <a:pathLst>
              <a:path w="574753" h="574753">
                <a:moveTo>
                  <a:pt x="287377" y="0"/>
                </a:moveTo>
                <a:moveTo>
                  <a:pt x="287377" y="0"/>
                </a:moveTo>
                <a:cubicBezTo>
                  <a:pt x="445984" y="0"/>
                  <a:pt x="574753" y="128769"/>
                  <a:pt x="574753" y="287377"/>
                </a:cubicBezTo>
                <a:cubicBezTo>
                  <a:pt x="574753" y="445984"/>
                  <a:pt x="445984" y="574753"/>
                  <a:pt x="287377" y="574753"/>
                </a:cubicBezTo>
                <a:cubicBezTo>
                  <a:pt x="128769" y="574753"/>
                  <a:pt x="0" y="445984"/>
                  <a:pt x="0" y="287377"/>
                </a:cubicBezTo>
                <a:cubicBezTo>
                  <a:pt x="0" y="128769"/>
                  <a:pt x="128769" y="0"/>
                  <a:pt x="287377" y="0"/>
                </a:cubicBezTo>
                <a:close/>
              </a:path>
            </a:pathLst>
          </a:custGeom>
          <a:solidFill>
            <a:srgbClr val="0084FF"/>
          </a:solidFill>
          <a:ln/>
        </p:spPr>
        <p:txBody>
          <a:bodyPr/>
          <a:lstStyle/>
          <a:p>
            <a:endParaRPr lang="zh-CN" altLang="en-US"/>
          </a:p>
        </p:txBody>
      </p:sp>
      <p:pic>
        <p:nvPicPr>
          <p:cNvPr id="18" name="Image 0" descr="preencoded.png"/>
          <p:cNvPicPr>
            <a:picLocks noChangeAspect="1"/>
          </p:cNvPicPr>
          <p:nvPr/>
        </p:nvPicPr>
        <p:blipFill>
          <a:blip r:embed="rId4"/>
          <a:stretch>
            <a:fillRect/>
          </a:stretch>
        </p:blipFill>
        <p:spPr>
          <a:xfrm>
            <a:off x="5894594" y="2998351"/>
            <a:ext cx="350491" cy="350491"/>
          </a:xfrm>
          <a:prstGeom prst="rect">
            <a:avLst/>
          </a:prstGeom>
        </p:spPr>
      </p:pic>
      <p:pic>
        <p:nvPicPr>
          <p:cNvPr id="19" name="Image 1" descr="preencoded.png"/>
          <p:cNvPicPr>
            <a:picLocks noChangeAspect="1"/>
          </p:cNvPicPr>
          <p:nvPr/>
        </p:nvPicPr>
        <p:blipFill>
          <a:blip r:embed="rId5"/>
          <a:stretch>
            <a:fillRect/>
          </a:stretch>
        </p:blipFill>
        <p:spPr>
          <a:xfrm>
            <a:off x="2898458" y="2998351"/>
            <a:ext cx="350491" cy="350491"/>
          </a:xfrm>
          <a:prstGeom prst="rect">
            <a:avLst/>
          </a:prstGeom>
        </p:spPr>
      </p:pic>
      <p:pic>
        <p:nvPicPr>
          <p:cNvPr id="20" name="Image 2" descr="preencoded.png"/>
          <p:cNvPicPr>
            <a:picLocks noChangeAspect="1"/>
          </p:cNvPicPr>
          <p:nvPr/>
        </p:nvPicPr>
        <p:blipFill>
          <a:blip r:embed="rId6"/>
          <a:stretch>
            <a:fillRect/>
          </a:stretch>
        </p:blipFill>
        <p:spPr>
          <a:xfrm>
            <a:off x="4373220" y="981262"/>
            <a:ext cx="350491" cy="350491"/>
          </a:xfrm>
          <a:prstGeom prst="rect">
            <a:avLst/>
          </a:prstGeom>
        </p:spPr>
      </p:pic>
      <p:pic>
        <p:nvPicPr>
          <p:cNvPr id="21" name="Image 3" descr="preencoded.png"/>
          <p:cNvPicPr>
            <a:picLocks noChangeAspect="1"/>
          </p:cNvPicPr>
          <p:nvPr/>
        </p:nvPicPr>
        <p:blipFill>
          <a:blip r:embed="rId7"/>
          <a:stretch>
            <a:fillRect/>
          </a:stretch>
        </p:blipFill>
        <p:spPr>
          <a:xfrm>
            <a:off x="7082993" y="981262"/>
            <a:ext cx="350491" cy="350491"/>
          </a:xfrm>
          <a:prstGeom prst="rect">
            <a:avLst/>
          </a:prstGeom>
        </p:spPr>
      </p:pic>
      <p:pic>
        <p:nvPicPr>
          <p:cNvPr id="22" name="Image 4" descr="preencoded.png"/>
          <p:cNvPicPr>
            <a:picLocks noChangeAspect="1"/>
          </p:cNvPicPr>
          <p:nvPr/>
        </p:nvPicPr>
        <p:blipFill>
          <a:blip r:embed="rId8"/>
          <a:stretch>
            <a:fillRect/>
          </a:stretch>
        </p:blipFill>
        <p:spPr>
          <a:xfrm>
            <a:off x="1710058" y="981262"/>
            <a:ext cx="350491" cy="3504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公钥与私钥管理</a:t>
            </a:r>
            <a:endParaRPr lang="en-US" sz="1440" dirty="0"/>
          </a:p>
        </p:txBody>
      </p:sp>
      <p:pic>
        <p:nvPicPr>
          <p:cNvPr id="3" name="Image 0" descr="preencoded.png"/>
          <p:cNvPicPr>
            <a:picLocks noChangeAspect="1"/>
          </p:cNvPicPr>
          <p:nvPr/>
        </p:nvPicPr>
        <p:blipFill>
          <a:blip r:embed="rId4"/>
          <a:stretch>
            <a:fillRect/>
          </a:stretch>
        </p:blipFill>
        <p:spPr>
          <a:xfrm rot="-10800000">
            <a:off x="4639144" y="2375024"/>
            <a:ext cx="727635" cy="727635"/>
          </a:xfrm>
          <a:prstGeom prst="rect">
            <a:avLst/>
          </a:prstGeom>
        </p:spPr>
      </p:pic>
      <p:pic>
        <p:nvPicPr>
          <p:cNvPr id="4" name="Image 1" descr="preencoded.png"/>
          <p:cNvPicPr>
            <a:picLocks noChangeAspect="1"/>
          </p:cNvPicPr>
          <p:nvPr/>
        </p:nvPicPr>
        <p:blipFill>
          <a:blip r:embed="rId5"/>
          <a:stretch>
            <a:fillRect/>
          </a:stretch>
        </p:blipFill>
        <p:spPr>
          <a:xfrm rot="-5400000">
            <a:off x="3938746" y="2568369"/>
            <a:ext cx="736974" cy="736974"/>
          </a:xfrm>
          <a:prstGeom prst="rect">
            <a:avLst/>
          </a:prstGeom>
        </p:spPr>
      </p:pic>
      <p:pic>
        <p:nvPicPr>
          <p:cNvPr id="5" name="Image 2" descr="preencoded.png"/>
          <p:cNvPicPr>
            <a:picLocks noChangeAspect="1"/>
          </p:cNvPicPr>
          <p:nvPr/>
        </p:nvPicPr>
        <p:blipFill>
          <a:blip r:embed="rId6"/>
          <a:stretch>
            <a:fillRect/>
          </a:stretch>
        </p:blipFill>
        <p:spPr>
          <a:xfrm>
            <a:off x="3777221" y="1875484"/>
            <a:ext cx="708959" cy="715339"/>
          </a:xfrm>
          <a:prstGeom prst="rect">
            <a:avLst/>
          </a:prstGeom>
        </p:spPr>
      </p:pic>
      <p:pic>
        <p:nvPicPr>
          <p:cNvPr id="6" name="Image 3" descr="preencoded.png"/>
          <p:cNvPicPr>
            <a:picLocks noChangeAspect="1"/>
          </p:cNvPicPr>
          <p:nvPr/>
        </p:nvPicPr>
        <p:blipFill>
          <a:blip r:embed="rId7"/>
          <a:stretch>
            <a:fillRect/>
          </a:stretch>
        </p:blipFill>
        <p:spPr>
          <a:xfrm rot="5400000">
            <a:off x="4428630" y="1655277"/>
            <a:ext cx="718297" cy="718297"/>
          </a:xfrm>
          <a:prstGeom prst="rect">
            <a:avLst/>
          </a:prstGeom>
        </p:spPr>
      </p:pic>
      <p:sp>
        <p:nvSpPr>
          <p:cNvPr id="7" name="Text 1"/>
          <p:cNvSpPr/>
          <p:nvPr/>
        </p:nvSpPr>
        <p:spPr>
          <a:xfrm rot="5400000">
            <a:off x="4428630" y="1655277"/>
            <a:ext cx="718297" cy="718297"/>
          </a:xfrm>
          <a:prstGeom prst="rect">
            <a:avLst/>
          </a:prstGeom>
          <a:noFill/>
          <a:ln/>
        </p:spPr>
        <p:txBody>
          <a:bodyPr wrap="square" rtlCol="0" anchor="ctr"/>
          <a:lstStyle/>
          <a:p>
            <a:pPr marL="0" indent="0">
              <a:spcBef>
                <a:spcPts val="375"/>
              </a:spcBef>
              <a:buNone/>
            </a:pPr>
            <a:endParaRPr lang="en-US" sz="1440" dirty="0"/>
          </a:p>
        </p:txBody>
      </p:sp>
      <p:sp>
        <p:nvSpPr>
          <p:cNvPr id="8" name="Text 2"/>
          <p:cNvSpPr/>
          <p:nvPr/>
        </p:nvSpPr>
        <p:spPr>
          <a:xfrm>
            <a:off x="672998" y="1181496"/>
            <a:ext cx="2926080" cy="512064"/>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密钥生成与分发</a:t>
            </a:r>
            <a:endParaRPr lang="en-US" sz="1440" dirty="0"/>
          </a:p>
        </p:txBody>
      </p:sp>
      <p:sp>
        <p:nvSpPr>
          <p:cNvPr id="9" name="Text 3"/>
          <p:cNvSpPr/>
          <p:nvPr/>
        </p:nvSpPr>
        <p:spPr>
          <a:xfrm>
            <a:off x="672554" y="1551543"/>
            <a:ext cx="2926080" cy="1060704"/>
          </a:xfrm>
          <a:prstGeom prst="rect">
            <a:avLst/>
          </a:prstGeom>
          <a:noFill/>
          <a:ln/>
        </p:spPr>
        <p:txBody>
          <a:bodyPr wrap="square" lIns="95250" tIns="95250" rIns="95250" bIns="95250" rtlCol="0" anchor="t">
            <a:spAutoFit/>
          </a:bodyPr>
          <a:lstStyle/>
          <a:p>
            <a:pPr marL="0" indent="0" algn="r">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公钥与私钥的生成通常采用数学算法，如RSA或ECC，确保只有授权用户能获取有效的密钥对。分发过程涉及将公钥发布给所有需要通信的用户，而私钥则通过安全渠道传递给授权用户，保证其不被泄露或滥用。</a:t>
            </a:r>
            <a:endParaRPr lang="en-US" sz="1440" dirty="0"/>
          </a:p>
        </p:txBody>
      </p:sp>
      <p:sp>
        <p:nvSpPr>
          <p:cNvPr id="10" name="Text 4"/>
          <p:cNvSpPr/>
          <p:nvPr/>
        </p:nvSpPr>
        <p:spPr>
          <a:xfrm>
            <a:off x="5536899" y="1181496"/>
            <a:ext cx="292608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B8FF"/>
                </a:solidFill>
                <a:latin typeface="Microsoft Yahei" pitchFamily="34" charset="0"/>
                <a:ea typeface="Microsoft Yahei" pitchFamily="34" charset="-122"/>
                <a:cs typeface="Microsoft Yahei" pitchFamily="34" charset="-120"/>
              </a:rPr>
              <a:t>密钥存储与管理</a:t>
            </a:r>
            <a:endParaRPr lang="en-US" sz="1440" dirty="0"/>
          </a:p>
        </p:txBody>
      </p:sp>
      <p:sp>
        <p:nvSpPr>
          <p:cNvPr id="11" name="Text 5"/>
          <p:cNvSpPr/>
          <p:nvPr/>
        </p:nvSpPr>
        <p:spPr>
          <a:xfrm>
            <a:off x="5536899" y="1551543"/>
            <a:ext cx="2926080"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公钥和私钥应分别存储在安全的位置，以降低丢失或被盗的风险。常见的存储方式包括专用的密钥服务器、加密的数据库以及硬件安全模块（HSM），确保即使设备丢失或损坏，密钥也不会被轻易获取。</a:t>
            </a:r>
            <a:endParaRPr lang="en-US" sz="1440" dirty="0"/>
          </a:p>
        </p:txBody>
      </p:sp>
      <p:sp>
        <p:nvSpPr>
          <p:cNvPr id="12" name="Text 6"/>
          <p:cNvSpPr/>
          <p:nvPr/>
        </p:nvSpPr>
        <p:spPr>
          <a:xfrm>
            <a:off x="672554" y="2625963"/>
            <a:ext cx="2926080" cy="512064"/>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1728" b="1" dirty="0">
                <a:solidFill>
                  <a:srgbClr val="00B8FF"/>
                </a:solidFill>
                <a:latin typeface="Microsoft Yahei" pitchFamily="34" charset="0"/>
                <a:ea typeface="Microsoft Yahei" pitchFamily="34" charset="-122"/>
                <a:cs typeface="Microsoft Yahei" pitchFamily="34" charset="-120"/>
              </a:rPr>
              <a:t>密钥使用与撤销</a:t>
            </a:r>
            <a:endParaRPr lang="en-US" sz="1440" dirty="0"/>
          </a:p>
        </p:txBody>
      </p:sp>
      <p:sp>
        <p:nvSpPr>
          <p:cNvPr id="13" name="Text 7"/>
          <p:cNvSpPr/>
          <p:nvPr/>
        </p:nvSpPr>
        <p:spPr>
          <a:xfrm>
            <a:off x="672998" y="2995380"/>
            <a:ext cx="2926080" cy="1060704"/>
          </a:xfrm>
          <a:prstGeom prst="rect">
            <a:avLst/>
          </a:prstGeom>
          <a:noFill/>
          <a:ln/>
        </p:spPr>
        <p:txBody>
          <a:bodyPr wrap="square" lIns="95250" tIns="95250" rIns="95250" bIns="95250" rtlCol="0" anchor="t">
            <a:spAutoFit/>
          </a:bodyPr>
          <a:lstStyle/>
          <a:p>
            <a:pPr marL="0" indent="0" algn="r">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在使用公钥进行加密或签名操作时，需确保密钥尚未过期或已被撤销。撤销的密钥无法再用于加密或验证操作，避免前向安全性问题。密钥的使用记录应详细记录，便于审计和监控。</a:t>
            </a:r>
            <a:endParaRPr lang="en-US" sz="1440" dirty="0"/>
          </a:p>
        </p:txBody>
      </p:sp>
      <p:sp>
        <p:nvSpPr>
          <p:cNvPr id="14" name="Text 8"/>
          <p:cNvSpPr/>
          <p:nvPr/>
        </p:nvSpPr>
        <p:spPr>
          <a:xfrm>
            <a:off x="5536899" y="2625963"/>
            <a:ext cx="292608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密钥备份与恢复</a:t>
            </a:r>
            <a:endParaRPr lang="en-US" sz="1440" dirty="0"/>
          </a:p>
        </p:txBody>
      </p:sp>
      <p:sp>
        <p:nvSpPr>
          <p:cNvPr id="15" name="Text 9"/>
          <p:cNvSpPr/>
          <p:nvPr/>
        </p:nvSpPr>
        <p:spPr>
          <a:xfrm>
            <a:off x="5536899" y="2995380"/>
            <a:ext cx="2926080"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为防止密钥丢失，定期备份密钥是必要的。备份应存储在安全且不易受到攻击的地方，同时制定详细的恢复流程，确保在密钥丢失或损坏时能够迅速恢复，保障系统的连续性和稳定性。</a:t>
            </a:r>
            <a:endParaRPr lang="en-US" sz="144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90999" y="55104"/>
            <a:ext cx="1539163" cy="1660493"/>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7488" b="1" dirty="0">
                <a:solidFill>
                  <a:srgbClr val="00B8FF">
                    <a:alpha val="40000"/>
                  </a:srgbClr>
                </a:solidFill>
                <a:latin typeface="Arial" pitchFamily="34" charset="0"/>
                <a:ea typeface="Arial" pitchFamily="34" charset="-122"/>
                <a:cs typeface="Arial" pitchFamily="34" charset="-120"/>
              </a:rPr>
              <a:t>05</a:t>
            </a:r>
            <a:endParaRPr lang="en-US" sz="1440" dirty="0"/>
          </a:p>
        </p:txBody>
      </p:sp>
      <p:sp>
        <p:nvSpPr>
          <p:cNvPr id="3" name="Text 1"/>
          <p:cNvSpPr/>
          <p:nvPr/>
        </p:nvSpPr>
        <p:spPr>
          <a:xfrm>
            <a:off x="421735" y="1269684"/>
            <a:ext cx="5887830" cy="813816"/>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3312" b="1" dirty="0">
                <a:solidFill>
                  <a:srgbClr val="1CADE4"/>
                </a:solidFill>
                <a:latin typeface="Microsoft Yahei" pitchFamily="34" charset="0"/>
                <a:ea typeface="Microsoft Yahei" pitchFamily="34" charset="-122"/>
                <a:cs typeface="Microsoft Yahei" pitchFamily="34" charset="-120"/>
              </a:rPr>
              <a:t>密码学在网络安全中应用</a:t>
            </a:r>
            <a:endParaRPr lang="en-US" sz="144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119547" y="262439"/>
            <a:ext cx="1301467" cy="841248"/>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3456" dirty="0">
                <a:solidFill>
                  <a:srgbClr val="1CADE4"/>
                </a:solidFill>
                <a:latin typeface="Microsoft Yahei" pitchFamily="34" charset="0"/>
                <a:ea typeface="Microsoft Yahei" pitchFamily="34" charset="-122"/>
                <a:cs typeface="Microsoft Yahei" pitchFamily="34" charset="-120"/>
              </a:rPr>
              <a:t>目录</a:t>
            </a:r>
            <a:endParaRPr lang="en-US" sz="1440" dirty="0"/>
          </a:p>
        </p:txBody>
      </p:sp>
      <p:pic>
        <p:nvPicPr>
          <p:cNvPr id="3" name="Image 0" descr="preencoded.png"/>
          <p:cNvPicPr>
            <a:picLocks noChangeAspect="1"/>
          </p:cNvPicPr>
          <p:nvPr/>
        </p:nvPicPr>
        <p:blipFill>
          <a:blip r:embed="rId4"/>
          <a:stretch>
            <a:fillRect/>
          </a:stretch>
        </p:blipFill>
        <p:spPr>
          <a:xfrm>
            <a:off x="3722985" y="481159"/>
            <a:ext cx="475608" cy="475608"/>
          </a:xfrm>
          <a:prstGeom prst="rect">
            <a:avLst/>
          </a:prstGeom>
        </p:spPr>
      </p:pic>
      <p:sp>
        <p:nvSpPr>
          <p:cNvPr id="4" name="Text 1"/>
          <p:cNvSpPr/>
          <p:nvPr/>
        </p:nvSpPr>
        <p:spPr>
          <a:xfrm>
            <a:off x="1814250" y="1447184"/>
            <a:ext cx="3017520" cy="457200"/>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440" dirty="0">
                <a:solidFill>
                  <a:srgbClr val="FFFFFF"/>
                </a:solidFill>
                <a:latin typeface="Microsoft Yahei" pitchFamily="34" charset="0"/>
                <a:ea typeface="Microsoft Yahei" pitchFamily="34" charset="-122"/>
                <a:cs typeface="Microsoft Yahei" pitchFamily="34" charset="-120"/>
              </a:rPr>
              <a:t>密码学概述</a:t>
            </a:r>
            <a:endParaRPr lang="en-US" sz="1440" dirty="0"/>
          </a:p>
        </p:txBody>
      </p:sp>
      <p:sp>
        <p:nvSpPr>
          <p:cNvPr id="5" name="Text 2"/>
          <p:cNvSpPr/>
          <p:nvPr/>
        </p:nvSpPr>
        <p:spPr>
          <a:xfrm>
            <a:off x="1201602" y="1363722"/>
            <a:ext cx="713232" cy="62179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304" b="1" dirty="0">
                <a:solidFill>
                  <a:srgbClr val="1CADE4"/>
                </a:solidFill>
                <a:latin typeface="Microsoft Yahei" pitchFamily="34" charset="0"/>
                <a:ea typeface="Microsoft Yahei" pitchFamily="34" charset="-122"/>
                <a:cs typeface="Microsoft Yahei" pitchFamily="34" charset="-120"/>
              </a:rPr>
              <a:t>01</a:t>
            </a:r>
            <a:endParaRPr lang="en-US" sz="1440" dirty="0"/>
          </a:p>
        </p:txBody>
      </p:sp>
      <p:sp>
        <p:nvSpPr>
          <p:cNvPr id="6" name="Text 3"/>
          <p:cNvSpPr/>
          <p:nvPr/>
        </p:nvSpPr>
        <p:spPr>
          <a:xfrm>
            <a:off x="4922733" y="1447184"/>
            <a:ext cx="3017520" cy="457200"/>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440" dirty="0">
                <a:solidFill>
                  <a:srgbClr val="C9C9C9"/>
                </a:solidFill>
                <a:latin typeface="Microsoft Yahei" pitchFamily="34" charset="0"/>
                <a:ea typeface="Microsoft Yahei" pitchFamily="34" charset="-122"/>
                <a:cs typeface="Microsoft Yahei" pitchFamily="34" charset="-120"/>
              </a:rPr>
              <a:t>古典密码与加密技术</a:t>
            </a:r>
            <a:endParaRPr lang="en-US" sz="1440" dirty="0"/>
          </a:p>
        </p:txBody>
      </p:sp>
      <p:sp>
        <p:nvSpPr>
          <p:cNvPr id="7" name="Text 4"/>
          <p:cNvSpPr/>
          <p:nvPr/>
        </p:nvSpPr>
        <p:spPr>
          <a:xfrm>
            <a:off x="4310085" y="1363722"/>
            <a:ext cx="713232" cy="62179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304" b="1" dirty="0">
                <a:solidFill>
                  <a:srgbClr val="1CADE4"/>
                </a:solidFill>
                <a:latin typeface="Microsoft Yahei" pitchFamily="34" charset="0"/>
                <a:ea typeface="Microsoft Yahei" pitchFamily="34" charset="-122"/>
                <a:cs typeface="Microsoft Yahei" pitchFamily="34" charset="-120"/>
              </a:rPr>
              <a:t>02</a:t>
            </a:r>
            <a:endParaRPr lang="en-US" sz="1440" dirty="0"/>
          </a:p>
        </p:txBody>
      </p:sp>
      <p:sp>
        <p:nvSpPr>
          <p:cNvPr id="8" name="Text 5"/>
          <p:cNvSpPr/>
          <p:nvPr/>
        </p:nvSpPr>
        <p:spPr>
          <a:xfrm>
            <a:off x="1814688" y="2060097"/>
            <a:ext cx="3017520" cy="457200"/>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440" dirty="0">
                <a:solidFill>
                  <a:srgbClr val="FFFFFF"/>
                </a:solidFill>
                <a:latin typeface="Microsoft Yahei" pitchFamily="34" charset="0"/>
                <a:ea typeface="Microsoft Yahei" pitchFamily="34" charset="-122"/>
                <a:cs typeface="Microsoft Yahei" pitchFamily="34" charset="-120"/>
              </a:rPr>
              <a:t>近代与现代密码学</a:t>
            </a:r>
            <a:endParaRPr lang="en-US" sz="1440" dirty="0"/>
          </a:p>
        </p:txBody>
      </p:sp>
      <p:sp>
        <p:nvSpPr>
          <p:cNvPr id="9" name="Text 6"/>
          <p:cNvSpPr/>
          <p:nvPr/>
        </p:nvSpPr>
        <p:spPr>
          <a:xfrm>
            <a:off x="1202040" y="1976635"/>
            <a:ext cx="713232" cy="62179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304" b="1" dirty="0">
                <a:solidFill>
                  <a:srgbClr val="1CADE4"/>
                </a:solidFill>
                <a:latin typeface="Microsoft Yahei" pitchFamily="34" charset="0"/>
                <a:ea typeface="Microsoft Yahei" pitchFamily="34" charset="-122"/>
                <a:cs typeface="Microsoft Yahei" pitchFamily="34" charset="-120"/>
              </a:rPr>
              <a:t>03</a:t>
            </a:r>
            <a:endParaRPr lang="en-US" sz="1440" dirty="0"/>
          </a:p>
        </p:txBody>
      </p:sp>
      <p:sp>
        <p:nvSpPr>
          <p:cNvPr id="10" name="Text 7"/>
          <p:cNvSpPr/>
          <p:nvPr/>
        </p:nvSpPr>
        <p:spPr>
          <a:xfrm>
            <a:off x="4922324" y="2060143"/>
            <a:ext cx="3017520" cy="457200"/>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440" dirty="0">
                <a:solidFill>
                  <a:srgbClr val="FFFFFF"/>
                </a:solidFill>
                <a:latin typeface="Microsoft Yahei" pitchFamily="34" charset="0"/>
                <a:ea typeface="Microsoft Yahei" pitchFamily="34" charset="-122"/>
                <a:cs typeface="Microsoft Yahei" pitchFamily="34" charset="-120"/>
              </a:rPr>
              <a:t>密码学算法</a:t>
            </a:r>
            <a:endParaRPr lang="en-US" sz="1440" dirty="0"/>
          </a:p>
        </p:txBody>
      </p:sp>
      <p:sp>
        <p:nvSpPr>
          <p:cNvPr id="11" name="Text 8"/>
          <p:cNvSpPr/>
          <p:nvPr/>
        </p:nvSpPr>
        <p:spPr>
          <a:xfrm>
            <a:off x="4309676" y="1976682"/>
            <a:ext cx="713232" cy="62179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304" b="1" dirty="0">
                <a:solidFill>
                  <a:srgbClr val="1CADE4"/>
                </a:solidFill>
                <a:latin typeface="Microsoft Yahei" pitchFamily="34" charset="0"/>
                <a:ea typeface="Microsoft Yahei" pitchFamily="34" charset="-122"/>
                <a:cs typeface="Microsoft Yahei" pitchFamily="34" charset="-120"/>
              </a:rPr>
              <a:t>04</a:t>
            </a:r>
            <a:endParaRPr lang="en-US" sz="1440" dirty="0"/>
          </a:p>
        </p:txBody>
      </p:sp>
      <p:sp>
        <p:nvSpPr>
          <p:cNvPr id="12" name="Text 9"/>
          <p:cNvSpPr/>
          <p:nvPr/>
        </p:nvSpPr>
        <p:spPr>
          <a:xfrm>
            <a:off x="1814250" y="2672791"/>
            <a:ext cx="3017520" cy="457200"/>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440" dirty="0">
                <a:solidFill>
                  <a:srgbClr val="FFFFFF"/>
                </a:solidFill>
                <a:latin typeface="Microsoft Yahei" pitchFamily="34" charset="0"/>
                <a:ea typeface="Microsoft Yahei" pitchFamily="34" charset="-122"/>
                <a:cs typeface="Microsoft Yahei" pitchFamily="34" charset="-120"/>
              </a:rPr>
              <a:t>密码学在网络安全中应用</a:t>
            </a:r>
            <a:endParaRPr lang="en-US" sz="1440" dirty="0"/>
          </a:p>
        </p:txBody>
      </p:sp>
      <p:sp>
        <p:nvSpPr>
          <p:cNvPr id="13" name="Text 10"/>
          <p:cNvSpPr/>
          <p:nvPr/>
        </p:nvSpPr>
        <p:spPr>
          <a:xfrm>
            <a:off x="1201602" y="2589330"/>
            <a:ext cx="713232" cy="62179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304" b="1" dirty="0">
                <a:solidFill>
                  <a:srgbClr val="1CADE4"/>
                </a:solidFill>
                <a:latin typeface="Microsoft Yahei" pitchFamily="34" charset="0"/>
                <a:ea typeface="Microsoft Yahei" pitchFamily="34" charset="-122"/>
                <a:cs typeface="Microsoft Yahei" pitchFamily="34" charset="-120"/>
              </a:rPr>
              <a:t>05</a:t>
            </a:r>
            <a:endParaRPr lang="en-US" sz="1440" dirty="0"/>
          </a:p>
        </p:txBody>
      </p:sp>
      <p:sp>
        <p:nvSpPr>
          <p:cNvPr id="14" name="Text 11"/>
          <p:cNvSpPr/>
          <p:nvPr/>
        </p:nvSpPr>
        <p:spPr>
          <a:xfrm>
            <a:off x="4922733" y="2673010"/>
            <a:ext cx="3017520" cy="457200"/>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440" dirty="0">
                <a:solidFill>
                  <a:srgbClr val="FFFFFF"/>
                </a:solidFill>
                <a:latin typeface="Microsoft Yahei" pitchFamily="34" charset="0"/>
                <a:ea typeface="Microsoft Yahei" pitchFamily="34" charset="-122"/>
                <a:cs typeface="Microsoft Yahei" pitchFamily="34" charset="-120"/>
              </a:rPr>
              <a:t>密码学日常生活应用</a:t>
            </a:r>
            <a:endParaRPr lang="en-US" sz="1440" dirty="0"/>
          </a:p>
        </p:txBody>
      </p:sp>
      <p:sp>
        <p:nvSpPr>
          <p:cNvPr id="15" name="Text 12"/>
          <p:cNvSpPr/>
          <p:nvPr/>
        </p:nvSpPr>
        <p:spPr>
          <a:xfrm>
            <a:off x="4310085" y="2589548"/>
            <a:ext cx="713232" cy="62179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304" b="1" dirty="0">
                <a:solidFill>
                  <a:srgbClr val="1CADE4"/>
                </a:solidFill>
                <a:latin typeface="Microsoft Yahei" pitchFamily="34" charset="0"/>
                <a:ea typeface="Microsoft Yahei" pitchFamily="34" charset="-122"/>
                <a:cs typeface="Microsoft Yahei" pitchFamily="34" charset="-120"/>
              </a:rPr>
              <a:t>06</a:t>
            </a:r>
            <a:endParaRPr lang="en-US" sz="1440" dirty="0"/>
          </a:p>
        </p:txBody>
      </p:sp>
      <p:sp>
        <p:nvSpPr>
          <p:cNvPr id="16" name="Text 13"/>
          <p:cNvSpPr/>
          <p:nvPr/>
        </p:nvSpPr>
        <p:spPr>
          <a:xfrm>
            <a:off x="1814688" y="3286354"/>
            <a:ext cx="3017520" cy="457200"/>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440" dirty="0">
                <a:solidFill>
                  <a:srgbClr val="FFFFFF"/>
                </a:solidFill>
                <a:latin typeface="Microsoft Yahei" pitchFamily="34" charset="0"/>
                <a:ea typeface="Microsoft Yahei" pitchFamily="34" charset="-122"/>
                <a:cs typeface="Microsoft Yahei" pitchFamily="34" charset="-120"/>
              </a:rPr>
              <a:t>密码学未来趋势</a:t>
            </a:r>
            <a:endParaRPr lang="en-US" sz="1440" dirty="0"/>
          </a:p>
        </p:txBody>
      </p:sp>
      <p:sp>
        <p:nvSpPr>
          <p:cNvPr id="17" name="Text 14"/>
          <p:cNvSpPr/>
          <p:nvPr/>
        </p:nvSpPr>
        <p:spPr>
          <a:xfrm>
            <a:off x="1202040" y="3202892"/>
            <a:ext cx="713232" cy="62179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304" b="1" dirty="0">
                <a:solidFill>
                  <a:srgbClr val="1CADE4"/>
                </a:solidFill>
                <a:latin typeface="Microsoft Yahei" pitchFamily="34" charset="0"/>
                <a:ea typeface="Microsoft Yahei" pitchFamily="34" charset="-122"/>
                <a:cs typeface="Microsoft Yahei" pitchFamily="34" charset="-120"/>
              </a:rPr>
              <a:t>07</a:t>
            </a:r>
            <a:endParaRPr lang="en-US" sz="144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Arial" pitchFamily="34" charset="0"/>
                <a:ea typeface="Arial" pitchFamily="34" charset="-122"/>
                <a:cs typeface="Arial" pitchFamily="34" charset="-120"/>
              </a:rPr>
              <a:t>SSL/TLS</a:t>
            </a:r>
            <a:r>
              <a:rPr lang="en-US" sz="2304" b="1" dirty="0">
                <a:solidFill>
                  <a:srgbClr val="0D4C95"/>
                </a:solidFill>
                <a:latin typeface="微软雅黑" pitchFamily="34" charset="0"/>
                <a:ea typeface="微软雅黑" pitchFamily="34" charset="-122"/>
                <a:cs typeface="微软雅黑" pitchFamily="34" charset="-120"/>
              </a:rPr>
              <a:t>协议应用</a:t>
            </a:r>
            <a:endParaRPr lang="en-US" sz="1440" dirty="0"/>
          </a:p>
        </p:txBody>
      </p:sp>
      <p:sp>
        <p:nvSpPr>
          <p:cNvPr id="3" name="Shape 1"/>
          <p:cNvSpPr/>
          <p:nvPr/>
        </p:nvSpPr>
        <p:spPr>
          <a:xfrm>
            <a:off x="1930385" y="936305"/>
            <a:ext cx="2560320" cy="1737360"/>
          </a:xfrm>
          <a:custGeom>
            <a:avLst/>
            <a:gdLst/>
            <a:ahLst/>
            <a:cxnLst/>
            <a:rect l="l" t="t" r="r" b="b"/>
            <a:pathLst>
              <a:path w="2560320" h="1737360">
                <a:moveTo>
                  <a:pt x="217170" y="0"/>
                </a:moveTo>
                <a:moveTo>
                  <a:pt x="217170" y="0"/>
                </a:moveTo>
                <a:lnTo>
                  <a:pt x="2343150" y="0"/>
                </a:lnTo>
                <a:quadBezTo>
                  <a:pt x="2560320" y="0"/>
                  <a:pt x="2560320" y="217170"/>
                </a:quadBezTo>
                <a:lnTo>
                  <a:pt x="2560320" y="1520190"/>
                </a:lnTo>
                <a:quadBezTo>
                  <a:pt x="2560320" y="1737360"/>
                  <a:pt x="2343150" y="1737360"/>
                </a:quadBezTo>
                <a:lnTo>
                  <a:pt x="217170" y="1737360"/>
                </a:lnTo>
                <a:quadBezTo>
                  <a:pt x="0" y="1737360"/>
                  <a:pt x="0" y="1520190"/>
                </a:quadBezTo>
                <a:lnTo>
                  <a:pt x="0" y="217170"/>
                </a:lnTo>
                <a:quadBezTo>
                  <a:pt x="0" y="0"/>
                  <a:pt x="217170" y="0"/>
                </a:quadBezTo>
                <a:close/>
              </a:path>
            </a:pathLst>
          </a:custGeom>
          <a:solidFill>
            <a:srgbClr val="0084FF">
              <a:alpha val="10000"/>
            </a:srgbClr>
          </a:solidFill>
          <a:ln/>
        </p:spPr>
        <p:txBody>
          <a:bodyPr/>
          <a:lstStyle/>
          <a:p>
            <a:endParaRPr lang="zh-CN" altLang="en-US"/>
          </a:p>
        </p:txBody>
      </p:sp>
      <p:sp>
        <p:nvSpPr>
          <p:cNvPr id="4" name="Text 2"/>
          <p:cNvSpPr/>
          <p:nvPr/>
        </p:nvSpPr>
        <p:spPr>
          <a:xfrm>
            <a:off x="1930212" y="1050992"/>
            <a:ext cx="2536846" cy="512064"/>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SSL/TLS协议基本组成</a:t>
            </a:r>
            <a:endParaRPr lang="en-US" sz="1440" dirty="0"/>
          </a:p>
        </p:txBody>
      </p:sp>
      <p:sp>
        <p:nvSpPr>
          <p:cNvPr id="5" name="Text 3"/>
          <p:cNvSpPr/>
          <p:nvPr/>
        </p:nvSpPr>
        <p:spPr>
          <a:xfrm>
            <a:off x="1930385" y="1501445"/>
            <a:ext cx="2536546" cy="1060704"/>
          </a:xfrm>
          <a:prstGeom prst="rect">
            <a:avLst/>
          </a:prstGeom>
          <a:noFill/>
          <a:ln/>
        </p:spPr>
        <p:txBody>
          <a:bodyPr wrap="square" lIns="95250" tIns="95250" rIns="95250" bIns="95250" rtlCol="0" anchor="t">
            <a:spAutoFit/>
          </a:bodyPr>
          <a:lstStyle/>
          <a:p>
            <a:pPr marL="0" indent="0" algn="just">
              <a:lnSpc>
                <a:spcPct val="100000"/>
              </a:lnSpc>
              <a:buNone/>
            </a:pPr>
            <a:r>
              <a:rPr lang="en-US" sz="1008" dirty="0">
                <a:solidFill>
                  <a:srgbClr val="333333"/>
                </a:solidFill>
                <a:latin typeface="Microsoft Yahei" pitchFamily="34" charset="0"/>
                <a:ea typeface="Microsoft Yahei" pitchFamily="34" charset="-122"/>
                <a:cs typeface="Microsoft Yahei" pitchFamily="34" charset="-120"/>
              </a:rPr>
              <a:t>SSL/TLS协议包括两个主要部分：TLS记录协议和TLS握手协议。前者负责使用对称密码对消息进行加密，而后者则处理客户端与服务器之间的握手，包括密码算法的确定和共享密钥的生成。</a:t>
            </a:r>
            <a:endParaRPr lang="en-US" sz="1440" dirty="0"/>
          </a:p>
        </p:txBody>
      </p:sp>
      <p:sp>
        <p:nvSpPr>
          <p:cNvPr id="6" name="Shape 4"/>
          <p:cNvSpPr/>
          <p:nvPr/>
        </p:nvSpPr>
        <p:spPr>
          <a:xfrm>
            <a:off x="4653468" y="936305"/>
            <a:ext cx="2560320" cy="1737360"/>
          </a:xfrm>
          <a:custGeom>
            <a:avLst/>
            <a:gdLst/>
            <a:ahLst/>
            <a:cxnLst/>
            <a:rect l="l" t="t" r="r" b="b"/>
            <a:pathLst>
              <a:path w="2560320" h="1737360">
                <a:moveTo>
                  <a:pt x="217170" y="0"/>
                </a:moveTo>
                <a:moveTo>
                  <a:pt x="217170" y="0"/>
                </a:moveTo>
                <a:lnTo>
                  <a:pt x="2343150" y="0"/>
                </a:lnTo>
                <a:quadBezTo>
                  <a:pt x="2560320" y="0"/>
                  <a:pt x="2560320" y="217170"/>
                </a:quadBezTo>
                <a:lnTo>
                  <a:pt x="2560320" y="1520190"/>
                </a:lnTo>
                <a:quadBezTo>
                  <a:pt x="2560320" y="1737360"/>
                  <a:pt x="2343150" y="1737360"/>
                </a:quadBezTo>
                <a:lnTo>
                  <a:pt x="217170" y="1737360"/>
                </a:lnTo>
                <a:quadBezTo>
                  <a:pt x="0" y="1737360"/>
                  <a:pt x="0" y="1520190"/>
                </a:quadBezTo>
                <a:lnTo>
                  <a:pt x="0" y="217170"/>
                </a:lnTo>
                <a:quadBezTo>
                  <a:pt x="0" y="0"/>
                  <a:pt x="217170" y="0"/>
                </a:quadBezTo>
                <a:close/>
              </a:path>
            </a:pathLst>
          </a:custGeom>
          <a:solidFill>
            <a:srgbClr val="0084FF">
              <a:alpha val="10000"/>
            </a:srgbClr>
          </a:solidFill>
          <a:ln/>
        </p:spPr>
        <p:txBody>
          <a:bodyPr/>
          <a:lstStyle/>
          <a:p>
            <a:endParaRPr lang="zh-CN" altLang="en-US"/>
          </a:p>
        </p:txBody>
      </p:sp>
      <p:sp>
        <p:nvSpPr>
          <p:cNvPr id="7" name="Text 5"/>
          <p:cNvSpPr/>
          <p:nvPr/>
        </p:nvSpPr>
        <p:spPr>
          <a:xfrm>
            <a:off x="4665753" y="1050992"/>
            <a:ext cx="2536546" cy="512064"/>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SSL/TLS协议工作流程</a:t>
            </a:r>
            <a:endParaRPr lang="en-US" sz="1440" dirty="0"/>
          </a:p>
        </p:txBody>
      </p:sp>
      <p:sp>
        <p:nvSpPr>
          <p:cNvPr id="8" name="Text 6"/>
          <p:cNvSpPr/>
          <p:nvPr/>
        </p:nvSpPr>
        <p:spPr>
          <a:xfrm>
            <a:off x="4665753" y="1501445"/>
            <a:ext cx="2536546" cy="1060704"/>
          </a:xfrm>
          <a:prstGeom prst="rect">
            <a:avLst/>
          </a:prstGeom>
          <a:noFill/>
          <a:ln/>
        </p:spPr>
        <p:txBody>
          <a:bodyPr wrap="square" lIns="95250" tIns="95250" rIns="95250" bIns="95250" rtlCol="0" anchor="t">
            <a:spAutoFit/>
          </a:bodyPr>
          <a:lstStyle/>
          <a:p>
            <a:pPr marL="0" indent="0" algn="just">
              <a:lnSpc>
                <a:spcPct val="100000"/>
              </a:lnSpc>
              <a:buNone/>
            </a:pPr>
            <a:r>
              <a:rPr lang="en-US" sz="1008" dirty="0">
                <a:solidFill>
                  <a:srgbClr val="333333"/>
                </a:solidFill>
                <a:latin typeface="Microsoft Yahei" pitchFamily="34" charset="0"/>
                <a:ea typeface="Microsoft Yahei" pitchFamily="34" charset="-122"/>
                <a:cs typeface="Microsoft Yahei" pitchFamily="34" charset="-120"/>
              </a:rPr>
              <a:t>SSL/TLS协议的工作流程开始于客户端发起连接请求，服务器响应并交换证书进行身份验证。随后，双方通过握手协议确定加密算法和会话密钥，最终利用这些信息对数据进行加密和解密操作，确保传输的数据安全。</a:t>
            </a:r>
            <a:endParaRPr lang="en-US" sz="1440" dirty="0"/>
          </a:p>
        </p:txBody>
      </p:sp>
      <p:sp>
        <p:nvSpPr>
          <p:cNvPr id="9" name="Shape 7"/>
          <p:cNvSpPr/>
          <p:nvPr/>
        </p:nvSpPr>
        <p:spPr>
          <a:xfrm>
            <a:off x="556880" y="2816273"/>
            <a:ext cx="2560320" cy="1737360"/>
          </a:xfrm>
          <a:custGeom>
            <a:avLst/>
            <a:gdLst/>
            <a:ahLst/>
            <a:cxnLst/>
            <a:rect l="l" t="t" r="r" b="b"/>
            <a:pathLst>
              <a:path w="2560320" h="1737360">
                <a:moveTo>
                  <a:pt x="217170" y="0"/>
                </a:moveTo>
                <a:moveTo>
                  <a:pt x="217170" y="0"/>
                </a:moveTo>
                <a:lnTo>
                  <a:pt x="2343150" y="0"/>
                </a:lnTo>
                <a:quadBezTo>
                  <a:pt x="2560320" y="0"/>
                  <a:pt x="2560320" y="217170"/>
                </a:quadBezTo>
                <a:lnTo>
                  <a:pt x="2560320" y="1520190"/>
                </a:lnTo>
                <a:quadBezTo>
                  <a:pt x="2560320" y="1737360"/>
                  <a:pt x="2343150" y="1737360"/>
                </a:quadBezTo>
                <a:lnTo>
                  <a:pt x="217170" y="1737360"/>
                </a:lnTo>
                <a:quadBezTo>
                  <a:pt x="0" y="1737360"/>
                  <a:pt x="0" y="1520190"/>
                </a:quadBezTo>
                <a:lnTo>
                  <a:pt x="0" y="217170"/>
                </a:lnTo>
                <a:quadBezTo>
                  <a:pt x="0" y="0"/>
                  <a:pt x="217170" y="0"/>
                </a:quadBezTo>
                <a:close/>
              </a:path>
            </a:pathLst>
          </a:custGeom>
          <a:solidFill>
            <a:srgbClr val="0084FF">
              <a:alpha val="10000"/>
            </a:srgbClr>
          </a:solidFill>
          <a:ln/>
        </p:spPr>
        <p:txBody>
          <a:bodyPr/>
          <a:lstStyle/>
          <a:p>
            <a:endParaRPr lang="zh-CN" altLang="en-US"/>
          </a:p>
        </p:txBody>
      </p:sp>
      <p:sp>
        <p:nvSpPr>
          <p:cNvPr id="10" name="Text 8"/>
          <p:cNvSpPr/>
          <p:nvPr/>
        </p:nvSpPr>
        <p:spPr>
          <a:xfrm>
            <a:off x="568767" y="2930960"/>
            <a:ext cx="2536546" cy="512064"/>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SSL/TLS协议安全性保障</a:t>
            </a:r>
            <a:endParaRPr lang="en-US" sz="1440" dirty="0"/>
          </a:p>
        </p:txBody>
      </p:sp>
      <p:sp>
        <p:nvSpPr>
          <p:cNvPr id="11" name="Text 9"/>
          <p:cNvSpPr/>
          <p:nvPr/>
        </p:nvSpPr>
        <p:spPr>
          <a:xfrm>
            <a:off x="568767" y="3381413"/>
            <a:ext cx="2536546"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SSL/TLS协议通过多种技术手段提供安全保障，包括证书认证、数据加密、完整性检查和重传机制。这些措施共同作用，防止数据在传输过程中被窃取或篡改，从而确保通信的安全性和可靠性。</a:t>
            </a:r>
            <a:endParaRPr lang="en-US" sz="1440" dirty="0"/>
          </a:p>
        </p:txBody>
      </p:sp>
      <p:sp>
        <p:nvSpPr>
          <p:cNvPr id="12" name="Shape 10"/>
          <p:cNvSpPr/>
          <p:nvPr/>
        </p:nvSpPr>
        <p:spPr>
          <a:xfrm>
            <a:off x="3291840" y="2816273"/>
            <a:ext cx="2560320" cy="1737360"/>
          </a:xfrm>
          <a:custGeom>
            <a:avLst/>
            <a:gdLst/>
            <a:ahLst/>
            <a:cxnLst/>
            <a:rect l="l" t="t" r="r" b="b"/>
            <a:pathLst>
              <a:path w="2560320" h="1737360">
                <a:moveTo>
                  <a:pt x="217170" y="0"/>
                </a:moveTo>
                <a:moveTo>
                  <a:pt x="217170" y="0"/>
                </a:moveTo>
                <a:lnTo>
                  <a:pt x="2343150" y="0"/>
                </a:lnTo>
                <a:quadBezTo>
                  <a:pt x="2560320" y="0"/>
                  <a:pt x="2560320" y="217170"/>
                </a:quadBezTo>
                <a:lnTo>
                  <a:pt x="2560320" y="1520190"/>
                </a:lnTo>
                <a:quadBezTo>
                  <a:pt x="2560320" y="1737360"/>
                  <a:pt x="2343150" y="1737360"/>
                </a:quadBezTo>
                <a:lnTo>
                  <a:pt x="217170" y="1737360"/>
                </a:lnTo>
                <a:quadBezTo>
                  <a:pt x="0" y="1737360"/>
                  <a:pt x="0" y="1520190"/>
                </a:quadBezTo>
                <a:lnTo>
                  <a:pt x="0" y="217170"/>
                </a:lnTo>
                <a:quadBezTo>
                  <a:pt x="0" y="0"/>
                  <a:pt x="217170" y="0"/>
                </a:quadBezTo>
                <a:close/>
              </a:path>
            </a:pathLst>
          </a:custGeom>
          <a:solidFill>
            <a:srgbClr val="0084FF">
              <a:alpha val="10000"/>
            </a:srgbClr>
          </a:solidFill>
          <a:ln/>
        </p:spPr>
        <p:txBody>
          <a:bodyPr/>
          <a:lstStyle/>
          <a:p>
            <a:endParaRPr lang="zh-CN" altLang="en-US"/>
          </a:p>
        </p:txBody>
      </p:sp>
      <p:sp>
        <p:nvSpPr>
          <p:cNvPr id="13" name="Text 11"/>
          <p:cNvSpPr/>
          <p:nvPr/>
        </p:nvSpPr>
        <p:spPr>
          <a:xfrm>
            <a:off x="3303846" y="2930960"/>
            <a:ext cx="2536546" cy="512064"/>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SSL/TLS协议应用场景</a:t>
            </a:r>
            <a:endParaRPr lang="en-US" sz="1440" dirty="0"/>
          </a:p>
        </p:txBody>
      </p:sp>
      <p:sp>
        <p:nvSpPr>
          <p:cNvPr id="14" name="Text 12"/>
          <p:cNvSpPr/>
          <p:nvPr/>
        </p:nvSpPr>
        <p:spPr>
          <a:xfrm>
            <a:off x="3303846" y="3381413"/>
            <a:ext cx="2536546" cy="1060704"/>
          </a:xfrm>
          <a:prstGeom prst="rect">
            <a:avLst/>
          </a:prstGeom>
          <a:noFill/>
          <a:ln/>
        </p:spPr>
        <p:txBody>
          <a:bodyPr wrap="square" lIns="95250" tIns="95250" rIns="95250" bIns="95250" rtlCol="0" anchor="t">
            <a:spAutoFit/>
          </a:bodyPr>
          <a:lstStyle/>
          <a:p>
            <a:pPr marL="0" indent="0" algn="just">
              <a:lnSpc>
                <a:spcPct val="100000"/>
              </a:lnSpc>
              <a:buNone/>
            </a:pPr>
            <a:r>
              <a:rPr lang="en-US" sz="1008" dirty="0">
                <a:solidFill>
                  <a:srgbClr val="333333"/>
                </a:solidFill>
                <a:latin typeface="Microsoft Yahei" pitchFamily="34" charset="0"/>
                <a:ea typeface="Microsoft Yahei" pitchFamily="34" charset="-122"/>
                <a:cs typeface="Microsoft Yahei" pitchFamily="34" charset="-120"/>
              </a:rPr>
              <a:t>SSL/TLS广泛应用于互联网通信中，如HTTP、FTP、SMTP等协议的保护。此外，该协议还用于移动应用、物联网设备和虚拟专用网络（VPN）中，为不同平台和设备提供安全的数据传输服务。</a:t>
            </a:r>
            <a:endParaRPr lang="en-US" sz="1440" dirty="0"/>
          </a:p>
        </p:txBody>
      </p:sp>
      <p:sp>
        <p:nvSpPr>
          <p:cNvPr id="15" name="Shape 13"/>
          <p:cNvSpPr/>
          <p:nvPr/>
        </p:nvSpPr>
        <p:spPr>
          <a:xfrm>
            <a:off x="6026800" y="2816273"/>
            <a:ext cx="2560320" cy="1737360"/>
          </a:xfrm>
          <a:custGeom>
            <a:avLst/>
            <a:gdLst/>
            <a:ahLst/>
            <a:cxnLst/>
            <a:rect l="l" t="t" r="r" b="b"/>
            <a:pathLst>
              <a:path w="2560320" h="1737360">
                <a:moveTo>
                  <a:pt x="217170" y="0"/>
                </a:moveTo>
                <a:moveTo>
                  <a:pt x="217170" y="0"/>
                </a:moveTo>
                <a:lnTo>
                  <a:pt x="2343150" y="0"/>
                </a:lnTo>
                <a:quadBezTo>
                  <a:pt x="2560320" y="0"/>
                  <a:pt x="2560320" y="217170"/>
                </a:quadBezTo>
                <a:lnTo>
                  <a:pt x="2560320" y="1520190"/>
                </a:lnTo>
                <a:quadBezTo>
                  <a:pt x="2560320" y="1737360"/>
                  <a:pt x="2343150" y="1737360"/>
                </a:quadBezTo>
                <a:lnTo>
                  <a:pt x="217170" y="1737360"/>
                </a:lnTo>
                <a:quadBezTo>
                  <a:pt x="0" y="1737360"/>
                  <a:pt x="0" y="1520190"/>
                </a:quadBezTo>
                <a:lnTo>
                  <a:pt x="0" y="217170"/>
                </a:lnTo>
                <a:quadBezTo>
                  <a:pt x="0" y="0"/>
                  <a:pt x="217170" y="0"/>
                </a:quadBezTo>
                <a:close/>
              </a:path>
            </a:pathLst>
          </a:custGeom>
          <a:solidFill>
            <a:srgbClr val="0084FF">
              <a:alpha val="10000"/>
            </a:srgbClr>
          </a:solidFill>
          <a:ln/>
        </p:spPr>
        <p:txBody>
          <a:bodyPr/>
          <a:lstStyle/>
          <a:p>
            <a:endParaRPr lang="zh-CN" altLang="en-US"/>
          </a:p>
        </p:txBody>
      </p:sp>
      <p:sp>
        <p:nvSpPr>
          <p:cNvPr id="16" name="Text 14"/>
          <p:cNvSpPr/>
          <p:nvPr/>
        </p:nvSpPr>
        <p:spPr>
          <a:xfrm>
            <a:off x="6039145" y="2931098"/>
            <a:ext cx="2536546" cy="512064"/>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SSL/TLS协议未来发展趋势</a:t>
            </a:r>
            <a:endParaRPr lang="en-US" sz="1440" dirty="0"/>
          </a:p>
        </p:txBody>
      </p:sp>
      <p:sp>
        <p:nvSpPr>
          <p:cNvPr id="17" name="Text 15"/>
          <p:cNvSpPr/>
          <p:nvPr/>
        </p:nvSpPr>
        <p:spPr>
          <a:xfrm>
            <a:off x="6039145" y="3381551"/>
            <a:ext cx="2536546" cy="1060704"/>
          </a:xfrm>
          <a:prstGeom prst="rect">
            <a:avLst/>
          </a:prstGeom>
          <a:noFill/>
          <a:ln/>
        </p:spPr>
        <p:txBody>
          <a:bodyPr wrap="square" lIns="95250" tIns="95250" rIns="95250" bIns="95250" rtlCol="0" anchor="t">
            <a:spAutoFit/>
          </a:bodyPr>
          <a:lstStyle/>
          <a:p>
            <a:pPr marL="0" indent="0" algn="just">
              <a:lnSpc>
                <a:spcPct val="100000"/>
              </a:lnSpc>
              <a:buNone/>
            </a:pPr>
            <a:r>
              <a:rPr lang="en-US" sz="1008" dirty="0">
                <a:solidFill>
                  <a:srgbClr val="333333"/>
                </a:solidFill>
                <a:latin typeface="Microsoft Yahei" pitchFamily="34" charset="0"/>
                <a:ea typeface="Microsoft Yahei" pitchFamily="34" charset="-122"/>
                <a:cs typeface="Microsoft Yahei" pitchFamily="34" charset="-120"/>
              </a:rPr>
              <a:t>随着技术的发展，SSL/TLS协议也在不断进化。未来的版本将进一步提高安全性和性能，支持更高效的加密算法和更强的抗攻击能力。同时，新的协议设计也将更好地适应物联网和云计算等新兴技术领域的需求。</a:t>
            </a:r>
            <a:endParaRPr lang="en-US" sz="144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数字证书与认证机制</a:t>
            </a:r>
            <a:endParaRPr lang="en-US" sz="1440" dirty="0"/>
          </a:p>
        </p:txBody>
      </p:sp>
      <p:sp>
        <p:nvSpPr>
          <p:cNvPr id="3" name="Shape 1"/>
          <p:cNvSpPr/>
          <p:nvPr/>
        </p:nvSpPr>
        <p:spPr>
          <a:xfrm>
            <a:off x="4789880" y="2970019"/>
            <a:ext cx="3387852" cy="1572768"/>
          </a:xfrm>
          <a:custGeom>
            <a:avLst/>
            <a:gdLst/>
            <a:ahLst/>
            <a:cxnLst/>
            <a:rect l="l" t="t" r="r" b="b"/>
            <a:pathLst>
              <a:path w="3387852" h="1572768">
                <a:moveTo>
                  <a:pt x="196596" y="0"/>
                </a:moveTo>
                <a:moveTo>
                  <a:pt x="196596" y="0"/>
                </a:moveTo>
                <a:lnTo>
                  <a:pt x="3191256" y="0"/>
                </a:lnTo>
                <a:quadBezTo>
                  <a:pt x="3387852" y="0"/>
                  <a:pt x="3387852" y="196596"/>
                </a:quadBezTo>
                <a:lnTo>
                  <a:pt x="3387852" y="1376172"/>
                </a:lnTo>
                <a:quadBezTo>
                  <a:pt x="3387852" y="1572768"/>
                  <a:pt x="3191256" y="1572768"/>
                </a:quadBezTo>
                <a:lnTo>
                  <a:pt x="196596" y="1572768"/>
                </a:lnTo>
                <a:quadBezTo>
                  <a:pt x="0" y="1572768"/>
                  <a:pt x="0" y="1376172"/>
                </a:quadBezTo>
                <a:lnTo>
                  <a:pt x="0" y="196596"/>
                </a:lnTo>
                <a:quadBezTo>
                  <a:pt x="0" y="0"/>
                  <a:pt x="196596" y="0"/>
                </a:quadBezTo>
                <a:close/>
              </a:path>
            </a:pathLst>
          </a:custGeom>
          <a:solidFill>
            <a:srgbClr val="0084FF">
              <a:alpha val="10000"/>
            </a:srgbClr>
          </a:solidFill>
          <a:ln/>
        </p:spPr>
        <p:txBody>
          <a:bodyPr/>
          <a:lstStyle/>
          <a:p>
            <a:endParaRPr lang="zh-CN" altLang="en-US"/>
          </a:p>
        </p:txBody>
      </p:sp>
      <p:sp>
        <p:nvSpPr>
          <p:cNvPr id="4" name="Shape 2"/>
          <p:cNvSpPr/>
          <p:nvPr/>
        </p:nvSpPr>
        <p:spPr>
          <a:xfrm>
            <a:off x="4789880" y="1152144"/>
            <a:ext cx="3387852" cy="1579823"/>
          </a:xfrm>
          <a:custGeom>
            <a:avLst/>
            <a:gdLst/>
            <a:ahLst/>
            <a:cxnLst/>
            <a:rect l="l" t="t" r="r" b="b"/>
            <a:pathLst>
              <a:path w="3387852" h="1579823">
                <a:moveTo>
                  <a:pt x="197478" y="0"/>
                </a:moveTo>
                <a:moveTo>
                  <a:pt x="197478" y="0"/>
                </a:moveTo>
                <a:lnTo>
                  <a:pt x="3190374" y="0"/>
                </a:lnTo>
                <a:quadBezTo>
                  <a:pt x="3387852" y="0"/>
                  <a:pt x="3387852" y="197478"/>
                </a:quadBezTo>
                <a:lnTo>
                  <a:pt x="3387852" y="1382345"/>
                </a:lnTo>
                <a:quadBezTo>
                  <a:pt x="3387852" y="1579823"/>
                  <a:pt x="3190374" y="1579823"/>
                </a:quadBezTo>
                <a:lnTo>
                  <a:pt x="197478" y="1579823"/>
                </a:lnTo>
                <a:quadBezTo>
                  <a:pt x="0" y="1579823"/>
                  <a:pt x="0" y="1382345"/>
                </a:quadBezTo>
                <a:lnTo>
                  <a:pt x="0" y="197478"/>
                </a:lnTo>
                <a:quadBezTo>
                  <a:pt x="0" y="0"/>
                  <a:pt x="197478" y="0"/>
                </a:quadBezTo>
                <a:close/>
              </a:path>
            </a:pathLst>
          </a:custGeom>
          <a:solidFill>
            <a:srgbClr val="0084FF">
              <a:alpha val="10000"/>
            </a:srgbClr>
          </a:solidFill>
          <a:ln/>
        </p:spPr>
        <p:txBody>
          <a:bodyPr/>
          <a:lstStyle/>
          <a:p>
            <a:endParaRPr lang="zh-CN" altLang="en-US"/>
          </a:p>
        </p:txBody>
      </p:sp>
      <p:sp>
        <p:nvSpPr>
          <p:cNvPr id="5" name="Shape 3"/>
          <p:cNvSpPr/>
          <p:nvPr/>
        </p:nvSpPr>
        <p:spPr>
          <a:xfrm>
            <a:off x="992124" y="1152144"/>
            <a:ext cx="3387852" cy="1579823"/>
          </a:xfrm>
          <a:custGeom>
            <a:avLst/>
            <a:gdLst/>
            <a:ahLst/>
            <a:cxnLst/>
            <a:rect l="l" t="t" r="r" b="b"/>
            <a:pathLst>
              <a:path w="3387852" h="1579823">
                <a:moveTo>
                  <a:pt x="197478" y="0"/>
                </a:moveTo>
                <a:moveTo>
                  <a:pt x="197478" y="0"/>
                </a:moveTo>
                <a:lnTo>
                  <a:pt x="3190374" y="0"/>
                </a:lnTo>
                <a:quadBezTo>
                  <a:pt x="3387852" y="0"/>
                  <a:pt x="3387852" y="197478"/>
                </a:quadBezTo>
                <a:lnTo>
                  <a:pt x="3387852" y="1382345"/>
                </a:lnTo>
                <a:quadBezTo>
                  <a:pt x="3387852" y="1579823"/>
                  <a:pt x="3190374" y="1579823"/>
                </a:quadBezTo>
                <a:lnTo>
                  <a:pt x="197478" y="1579823"/>
                </a:lnTo>
                <a:quadBezTo>
                  <a:pt x="0" y="1579823"/>
                  <a:pt x="0" y="1382345"/>
                </a:quadBezTo>
                <a:lnTo>
                  <a:pt x="0" y="197478"/>
                </a:lnTo>
                <a:quadBezTo>
                  <a:pt x="0" y="0"/>
                  <a:pt x="197478" y="0"/>
                </a:quadBezTo>
                <a:close/>
              </a:path>
            </a:pathLst>
          </a:custGeom>
          <a:solidFill>
            <a:srgbClr val="0084FF">
              <a:alpha val="10000"/>
            </a:srgbClr>
          </a:solidFill>
          <a:ln/>
        </p:spPr>
        <p:txBody>
          <a:bodyPr/>
          <a:lstStyle/>
          <a:p>
            <a:endParaRPr lang="zh-CN" altLang="en-US"/>
          </a:p>
        </p:txBody>
      </p:sp>
      <p:sp>
        <p:nvSpPr>
          <p:cNvPr id="6" name="Shape 4"/>
          <p:cNvSpPr/>
          <p:nvPr/>
        </p:nvSpPr>
        <p:spPr>
          <a:xfrm>
            <a:off x="826389" y="1708426"/>
            <a:ext cx="467258" cy="467258"/>
          </a:xfrm>
          <a:custGeom>
            <a:avLst/>
            <a:gdLst/>
            <a:ahLst/>
            <a:cxnLst/>
            <a:rect l="l" t="t" r="r" b="b"/>
            <a:pathLst>
              <a:path w="467258" h="467258">
                <a:moveTo>
                  <a:pt x="233629" y="0"/>
                </a:moveTo>
                <a:moveTo>
                  <a:pt x="233629" y="0"/>
                </a:moveTo>
                <a:cubicBezTo>
                  <a:pt x="362573" y="0"/>
                  <a:pt x="467258" y="104686"/>
                  <a:pt x="467258" y="233629"/>
                </a:cubicBezTo>
                <a:cubicBezTo>
                  <a:pt x="467258" y="362573"/>
                  <a:pt x="362573" y="467258"/>
                  <a:pt x="233629" y="467258"/>
                </a:cubicBezTo>
                <a:cubicBezTo>
                  <a:pt x="104686" y="467258"/>
                  <a:pt x="0" y="362573"/>
                  <a:pt x="0" y="233629"/>
                </a:cubicBezTo>
                <a:cubicBezTo>
                  <a:pt x="0" y="104686"/>
                  <a:pt x="104686" y="0"/>
                  <a:pt x="233629" y="0"/>
                </a:cubicBezTo>
                <a:close/>
              </a:path>
            </a:pathLst>
          </a:custGeom>
          <a:solidFill>
            <a:srgbClr val="0084FF"/>
          </a:solidFill>
          <a:ln/>
        </p:spPr>
        <p:txBody>
          <a:bodyPr/>
          <a:lstStyle/>
          <a:p>
            <a:endParaRPr lang="zh-CN" altLang="en-US"/>
          </a:p>
        </p:txBody>
      </p:sp>
      <p:sp>
        <p:nvSpPr>
          <p:cNvPr id="7" name="Shape 5"/>
          <p:cNvSpPr/>
          <p:nvPr/>
        </p:nvSpPr>
        <p:spPr>
          <a:xfrm>
            <a:off x="992124" y="2970019"/>
            <a:ext cx="3387852" cy="1572768"/>
          </a:xfrm>
          <a:custGeom>
            <a:avLst/>
            <a:gdLst/>
            <a:ahLst/>
            <a:cxnLst/>
            <a:rect l="l" t="t" r="r" b="b"/>
            <a:pathLst>
              <a:path w="3387852" h="1572768">
                <a:moveTo>
                  <a:pt x="196596" y="0"/>
                </a:moveTo>
                <a:moveTo>
                  <a:pt x="196596" y="0"/>
                </a:moveTo>
                <a:lnTo>
                  <a:pt x="3191256" y="0"/>
                </a:lnTo>
                <a:quadBezTo>
                  <a:pt x="3387852" y="0"/>
                  <a:pt x="3387852" y="196596"/>
                </a:quadBezTo>
                <a:lnTo>
                  <a:pt x="3387852" y="1376172"/>
                </a:lnTo>
                <a:quadBezTo>
                  <a:pt x="3387852" y="1572768"/>
                  <a:pt x="3191256" y="1572768"/>
                </a:quadBezTo>
                <a:lnTo>
                  <a:pt x="196596" y="1572768"/>
                </a:lnTo>
                <a:quadBezTo>
                  <a:pt x="0" y="1572768"/>
                  <a:pt x="0" y="1376172"/>
                </a:quadBezTo>
                <a:lnTo>
                  <a:pt x="0" y="196596"/>
                </a:lnTo>
                <a:quadBezTo>
                  <a:pt x="0" y="0"/>
                  <a:pt x="196596" y="0"/>
                </a:quadBezTo>
                <a:close/>
              </a:path>
            </a:pathLst>
          </a:custGeom>
          <a:solidFill>
            <a:srgbClr val="0084FF">
              <a:alpha val="10000"/>
            </a:srgbClr>
          </a:solidFill>
          <a:ln/>
        </p:spPr>
        <p:txBody>
          <a:bodyPr/>
          <a:lstStyle/>
          <a:p>
            <a:endParaRPr lang="zh-CN" altLang="en-US"/>
          </a:p>
        </p:txBody>
      </p:sp>
      <p:sp>
        <p:nvSpPr>
          <p:cNvPr id="8" name="Shape 6"/>
          <p:cNvSpPr/>
          <p:nvPr/>
        </p:nvSpPr>
        <p:spPr>
          <a:xfrm>
            <a:off x="827785" y="3376530"/>
            <a:ext cx="467139" cy="467139"/>
          </a:xfrm>
          <a:custGeom>
            <a:avLst/>
            <a:gdLst/>
            <a:ahLst/>
            <a:cxnLst/>
            <a:rect l="l" t="t" r="r" b="b"/>
            <a:pathLst>
              <a:path w="467139" h="467139">
                <a:moveTo>
                  <a:pt x="233570" y="0"/>
                </a:moveTo>
                <a:moveTo>
                  <a:pt x="233570" y="0"/>
                </a:moveTo>
                <a:cubicBezTo>
                  <a:pt x="362480" y="0"/>
                  <a:pt x="467139" y="104659"/>
                  <a:pt x="467139" y="233570"/>
                </a:cubicBezTo>
                <a:cubicBezTo>
                  <a:pt x="467139" y="362480"/>
                  <a:pt x="362480" y="467139"/>
                  <a:pt x="233570" y="467139"/>
                </a:cubicBezTo>
                <a:cubicBezTo>
                  <a:pt x="104659" y="467139"/>
                  <a:pt x="0" y="362480"/>
                  <a:pt x="0" y="233570"/>
                </a:cubicBezTo>
                <a:cubicBezTo>
                  <a:pt x="0" y="104659"/>
                  <a:pt x="104659" y="0"/>
                  <a:pt x="233570" y="0"/>
                </a:cubicBezTo>
                <a:close/>
              </a:path>
            </a:pathLst>
          </a:custGeom>
          <a:solidFill>
            <a:srgbClr val="0084FF"/>
          </a:solidFill>
          <a:ln/>
        </p:spPr>
        <p:txBody>
          <a:bodyPr/>
          <a:lstStyle/>
          <a:p>
            <a:endParaRPr lang="zh-CN" altLang="en-US"/>
          </a:p>
        </p:txBody>
      </p:sp>
      <p:sp>
        <p:nvSpPr>
          <p:cNvPr id="9" name="Shape 7"/>
          <p:cNvSpPr/>
          <p:nvPr/>
        </p:nvSpPr>
        <p:spPr>
          <a:xfrm>
            <a:off x="4623718" y="1708426"/>
            <a:ext cx="467258" cy="467258"/>
          </a:xfrm>
          <a:custGeom>
            <a:avLst/>
            <a:gdLst/>
            <a:ahLst/>
            <a:cxnLst/>
            <a:rect l="l" t="t" r="r" b="b"/>
            <a:pathLst>
              <a:path w="467258" h="467258">
                <a:moveTo>
                  <a:pt x="233629" y="0"/>
                </a:moveTo>
                <a:moveTo>
                  <a:pt x="233629" y="0"/>
                </a:moveTo>
                <a:cubicBezTo>
                  <a:pt x="362573" y="0"/>
                  <a:pt x="467258" y="104686"/>
                  <a:pt x="467258" y="233629"/>
                </a:cubicBezTo>
                <a:cubicBezTo>
                  <a:pt x="467258" y="362573"/>
                  <a:pt x="362573" y="467258"/>
                  <a:pt x="233629" y="467258"/>
                </a:cubicBezTo>
                <a:cubicBezTo>
                  <a:pt x="104686" y="467258"/>
                  <a:pt x="0" y="362573"/>
                  <a:pt x="0" y="233629"/>
                </a:cubicBezTo>
                <a:cubicBezTo>
                  <a:pt x="0" y="104686"/>
                  <a:pt x="104686" y="0"/>
                  <a:pt x="233629" y="0"/>
                </a:cubicBezTo>
                <a:close/>
              </a:path>
            </a:pathLst>
          </a:custGeom>
          <a:solidFill>
            <a:srgbClr val="0084FF"/>
          </a:solidFill>
          <a:ln/>
        </p:spPr>
        <p:txBody>
          <a:bodyPr/>
          <a:lstStyle/>
          <a:p>
            <a:endParaRPr lang="zh-CN" altLang="en-US"/>
          </a:p>
        </p:txBody>
      </p:sp>
      <p:sp>
        <p:nvSpPr>
          <p:cNvPr id="10" name="Shape 8"/>
          <p:cNvSpPr/>
          <p:nvPr/>
        </p:nvSpPr>
        <p:spPr>
          <a:xfrm>
            <a:off x="4580308" y="3376470"/>
            <a:ext cx="467258" cy="467258"/>
          </a:xfrm>
          <a:custGeom>
            <a:avLst/>
            <a:gdLst/>
            <a:ahLst/>
            <a:cxnLst/>
            <a:rect l="l" t="t" r="r" b="b"/>
            <a:pathLst>
              <a:path w="467258" h="467258">
                <a:moveTo>
                  <a:pt x="233629" y="0"/>
                </a:moveTo>
                <a:moveTo>
                  <a:pt x="233629" y="0"/>
                </a:moveTo>
                <a:cubicBezTo>
                  <a:pt x="362573" y="0"/>
                  <a:pt x="467258" y="104686"/>
                  <a:pt x="467258" y="233629"/>
                </a:cubicBezTo>
                <a:cubicBezTo>
                  <a:pt x="467258" y="362573"/>
                  <a:pt x="362573" y="467258"/>
                  <a:pt x="233629" y="467258"/>
                </a:cubicBezTo>
                <a:cubicBezTo>
                  <a:pt x="104686" y="467258"/>
                  <a:pt x="0" y="362573"/>
                  <a:pt x="0" y="233629"/>
                </a:cubicBezTo>
                <a:cubicBezTo>
                  <a:pt x="0" y="104686"/>
                  <a:pt x="104686" y="0"/>
                  <a:pt x="233629" y="0"/>
                </a:cubicBezTo>
                <a:close/>
              </a:path>
            </a:pathLst>
          </a:custGeom>
          <a:solidFill>
            <a:srgbClr val="0084FF"/>
          </a:solidFill>
          <a:ln/>
        </p:spPr>
        <p:txBody>
          <a:bodyPr/>
          <a:lstStyle/>
          <a:p>
            <a:endParaRPr lang="zh-CN" altLang="en-US"/>
          </a:p>
        </p:txBody>
      </p:sp>
      <p:sp>
        <p:nvSpPr>
          <p:cNvPr id="11" name="Text 9"/>
          <p:cNvSpPr/>
          <p:nvPr/>
        </p:nvSpPr>
        <p:spPr>
          <a:xfrm>
            <a:off x="1401775" y="1238057"/>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数字证书基本概念</a:t>
            </a:r>
            <a:endParaRPr lang="en-US" sz="1440" dirty="0"/>
          </a:p>
        </p:txBody>
      </p:sp>
      <p:sp>
        <p:nvSpPr>
          <p:cNvPr id="12" name="Text 10"/>
          <p:cNvSpPr/>
          <p:nvPr/>
        </p:nvSpPr>
        <p:spPr>
          <a:xfrm>
            <a:off x="1401846" y="1585570"/>
            <a:ext cx="2798064" cy="1060704"/>
          </a:xfrm>
          <a:prstGeom prst="rect">
            <a:avLst/>
          </a:prstGeom>
          <a:noFill/>
          <a:ln/>
        </p:spPr>
        <p:txBody>
          <a:bodyPr wrap="square" lIns="95250" tIns="95250" rIns="95250" bIns="95250" rtlCol="0" anchor="t">
            <a:spAutoFit/>
          </a:bodyPr>
          <a:lstStyle/>
          <a:p>
            <a:pPr marL="0" indent="0" algn="just">
              <a:lnSpc>
                <a:spcPct val="100000"/>
              </a:lnSpc>
              <a:buNone/>
            </a:pPr>
            <a:r>
              <a:rPr lang="en-US" sz="1008" dirty="0">
                <a:solidFill>
                  <a:srgbClr val="333333"/>
                </a:solidFill>
                <a:latin typeface="Microsoft Yahei" pitchFamily="34" charset="0"/>
                <a:ea typeface="Microsoft Yahei" pitchFamily="34" charset="-122"/>
                <a:cs typeface="Microsoft Yahei" pitchFamily="34" charset="-120"/>
              </a:rPr>
              <a:t>数字证书是网络身份认证的重要工具，通过加密技术确保信息传输的安全性和完整性。它包含证书所有者的公钥、私钥、身份信息及有效期，由可信的证书颁发机构（CA）签发，提供身份验证和数据加密功能。</a:t>
            </a:r>
            <a:endParaRPr lang="en-US" sz="1440" dirty="0"/>
          </a:p>
        </p:txBody>
      </p:sp>
      <p:sp>
        <p:nvSpPr>
          <p:cNvPr id="13" name="Text 11"/>
          <p:cNvSpPr/>
          <p:nvPr/>
        </p:nvSpPr>
        <p:spPr>
          <a:xfrm>
            <a:off x="5201107" y="1238098"/>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数字证书应用领域</a:t>
            </a:r>
            <a:endParaRPr lang="en-US" sz="1440" dirty="0"/>
          </a:p>
        </p:txBody>
      </p:sp>
      <p:sp>
        <p:nvSpPr>
          <p:cNvPr id="14" name="Text 12"/>
          <p:cNvSpPr/>
          <p:nvPr/>
        </p:nvSpPr>
        <p:spPr>
          <a:xfrm>
            <a:off x="5201107" y="1585570"/>
            <a:ext cx="2798064" cy="1060704"/>
          </a:xfrm>
          <a:prstGeom prst="rect">
            <a:avLst/>
          </a:prstGeom>
          <a:noFill/>
          <a:ln/>
        </p:spPr>
        <p:txBody>
          <a:bodyPr wrap="square" lIns="95250" tIns="95250" rIns="95250" bIns="95250" rtlCol="0" anchor="t">
            <a:spAutoFit/>
          </a:bodyPr>
          <a:lstStyle/>
          <a:p>
            <a:pPr marL="0" indent="0" algn="just">
              <a:lnSpc>
                <a:spcPct val="100000"/>
              </a:lnSpc>
              <a:buNone/>
            </a:pPr>
            <a:r>
              <a:rPr lang="en-US" sz="1008" dirty="0">
                <a:solidFill>
                  <a:srgbClr val="333333"/>
                </a:solidFill>
                <a:latin typeface="Microsoft Yahei" pitchFamily="34" charset="0"/>
                <a:ea typeface="Microsoft Yahei" pitchFamily="34" charset="-122"/>
                <a:cs typeface="Microsoft Yahei" pitchFamily="34" charset="-120"/>
              </a:rPr>
              <a:t>数字证书广泛应用于电子商务、电子政务、移动应用和云计算服务等领域。在电子商务中，数字证书用于确保交易双方的身份验证与信息保密；在电子政务中，则用于政府服务的访问与数据保护。</a:t>
            </a:r>
            <a:endParaRPr lang="en-US" sz="1440" dirty="0"/>
          </a:p>
        </p:txBody>
      </p:sp>
      <p:sp>
        <p:nvSpPr>
          <p:cNvPr id="15" name="Text 13"/>
          <p:cNvSpPr/>
          <p:nvPr/>
        </p:nvSpPr>
        <p:spPr>
          <a:xfrm>
            <a:off x="1401775" y="3049524"/>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认证机制工作原理</a:t>
            </a:r>
            <a:endParaRPr lang="en-US" sz="1440" dirty="0"/>
          </a:p>
        </p:txBody>
      </p:sp>
      <p:sp>
        <p:nvSpPr>
          <p:cNvPr id="16" name="Text 14"/>
          <p:cNvSpPr/>
          <p:nvPr/>
        </p:nvSpPr>
        <p:spPr>
          <a:xfrm>
            <a:off x="1401846" y="3402482"/>
            <a:ext cx="2798064"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认证机制通过验证数字证书中的公钥和私钥对来确认用户身份。发送方使用对方的公钥加密信息，接收方用私钥解密，从而确保信息只能被授权者读取。此过程利用了非对称加密技术，增强了通信安全性。</a:t>
            </a:r>
            <a:endParaRPr lang="en-US" sz="1440" dirty="0"/>
          </a:p>
        </p:txBody>
      </p:sp>
      <p:sp>
        <p:nvSpPr>
          <p:cNvPr id="17" name="Text 15"/>
          <p:cNvSpPr/>
          <p:nvPr/>
        </p:nvSpPr>
        <p:spPr>
          <a:xfrm>
            <a:off x="5138928" y="3050438"/>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数字证书管理与存储</a:t>
            </a:r>
            <a:endParaRPr lang="en-US" sz="1440" dirty="0"/>
          </a:p>
        </p:txBody>
      </p:sp>
      <p:sp>
        <p:nvSpPr>
          <p:cNvPr id="18" name="Text 16"/>
          <p:cNvSpPr/>
          <p:nvPr/>
        </p:nvSpPr>
        <p:spPr>
          <a:xfrm>
            <a:off x="5138928" y="3402482"/>
            <a:ext cx="2798064" cy="1060704"/>
          </a:xfrm>
          <a:prstGeom prst="rect">
            <a:avLst/>
          </a:prstGeom>
          <a:noFill/>
          <a:ln/>
        </p:spPr>
        <p:txBody>
          <a:bodyPr wrap="square" lIns="95250" tIns="95250" rIns="95250" bIns="95250" rtlCol="0" anchor="t">
            <a:spAutoFit/>
          </a:bodyPr>
          <a:lstStyle/>
          <a:p>
            <a:pPr marL="0" indent="0" algn="just">
              <a:lnSpc>
                <a:spcPct val="100000"/>
              </a:lnSpc>
              <a:buNone/>
            </a:pPr>
            <a:r>
              <a:rPr lang="en-US" sz="1008" dirty="0">
                <a:solidFill>
                  <a:srgbClr val="333333"/>
                </a:solidFill>
                <a:latin typeface="Microsoft Yahei" pitchFamily="34" charset="0"/>
                <a:ea typeface="Microsoft Yahei" pitchFamily="34" charset="-122"/>
                <a:cs typeface="Microsoft Yahei" pitchFamily="34" charset="-120"/>
              </a:rPr>
              <a:t>数字证书的管理涉及证书的生成、存储、使用和撤销等过程。证书应妥善保管在安全的环境中，防止丢失或被盗用。同时，需要定期更新证书以保持其有效性，并在证书撤销时及时处理，以维护系统的安全与信任。</a:t>
            </a:r>
            <a:endParaRPr lang="en-US" sz="1440" dirty="0"/>
          </a:p>
        </p:txBody>
      </p:sp>
      <p:sp>
        <p:nvSpPr>
          <p:cNvPr id="19" name="Text 17"/>
          <p:cNvSpPr/>
          <p:nvPr/>
        </p:nvSpPr>
        <p:spPr>
          <a:xfrm>
            <a:off x="790042" y="1672307"/>
            <a:ext cx="530352" cy="539496"/>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872" b="1" dirty="0">
                <a:solidFill>
                  <a:srgbClr val="FFFFFF"/>
                </a:solidFill>
                <a:latin typeface="Microsoft Yahei" pitchFamily="34" charset="0"/>
                <a:ea typeface="Microsoft Yahei" pitchFamily="34" charset="-122"/>
                <a:cs typeface="Microsoft Yahei" pitchFamily="34" charset="-120"/>
              </a:rPr>
              <a:t>01</a:t>
            </a:r>
            <a:endParaRPr lang="en-US" sz="1440" dirty="0"/>
          </a:p>
        </p:txBody>
      </p:sp>
      <p:sp>
        <p:nvSpPr>
          <p:cNvPr id="20" name="Text 18"/>
          <p:cNvSpPr/>
          <p:nvPr/>
        </p:nvSpPr>
        <p:spPr>
          <a:xfrm>
            <a:off x="4585716" y="1672307"/>
            <a:ext cx="530352" cy="53949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872" b="1" dirty="0">
                <a:solidFill>
                  <a:srgbClr val="FFFFFF"/>
                </a:solidFill>
                <a:latin typeface="Microsoft Yahei" pitchFamily="34" charset="0"/>
                <a:ea typeface="Microsoft Yahei" pitchFamily="34" charset="-122"/>
                <a:cs typeface="Microsoft Yahei" pitchFamily="34" charset="-120"/>
              </a:rPr>
              <a:t>02</a:t>
            </a:r>
            <a:endParaRPr lang="en-US" sz="1440" dirty="0"/>
          </a:p>
        </p:txBody>
      </p:sp>
      <p:sp>
        <p:nvSpPr>
          <p:cNvPr id="21" name="Text 19"/>
          <p:cNvSpPr/>
          <p:nvPr/>
        </p:nvSpPr>
        <p:spPr>
          <a:xfrm>
            <a:off x="790956" y="3335731"/>
            <a:ext cx="530352" cy="53949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872" b="1" dirty="0">
                <a:solidFill>
                  <a:srgbClr val="FFFFFF"/>
                </a:solidFill>
                <a:latin typeface="Microsoft Yahei" pitchFamily="34" charset="0"/>
                <a:ea typeface="Microsoft Yahei" pitchFamily="34" charset="-122"/>
                <a:cs typeface="Microsoft Yahei" pitchFamily="34" charset="-120"/>
              </a:rPr>
              <a:t>03</a:t>
            </a:r>
            <a:endParaRPr lang="en-US" sz="1440" dirty="0"/>
          </a:p>
        </p:txBody>
      </p:sp>
      <p:sp>
        <p:nvSpPr>
          <p:cNvPr id="22" name="Text 20"/>
          <p:cNvSpPr/>
          <p:nvPr/>
        </p:nvSpPr>
        <p:spPr>
          <a:xfrm>
            <a:off x="4542739" y="3338474"/>
            <a:ext cx="530352" cy="53949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872" b="1" dirty="0">
                <a:solidFill>
                  <a:srgbClr val="FFFFFF"/>
                </a:solidFill>
                <a:latin typeface="Microsoft Yahei" pitchFamily="34" charset="0"/>
                <a:ea typeface="Microsoft Yahei" pitchFamily="34" charset="-122"/>
                <a:cs typeface="Microsoft Yahei" pitchFamily="34" charset="-120"/>
              </a:rPr>
              <a:t>04</a:t>
            </a:r>
            <a:endParaRPr lang="en-US" sz="144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虚拟私人网络使用</a:t>
            </a:r>
            <a:endParaRPr lang="en-US" sz="1440" dirty="0"/>
          </a:p>
        </p:txBody>
      </p:sp>
      <p:sp>
        <p:nvSpPr>
          <p:cNvPr id="3" name="Text 1"/>
          <p:cNvSpPr/>
          <p:nvPr/>
        </p:nvSpPr>
        <p:spPr>
          <a:xfrm>
            <a:off x="4018719" y="1999793"/>
            <a:ext cx="621792" cy="62179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304" b="1" dirty="0">
                <a:solidFill>
                  <a:srgbClr val="0078FF"/>
                </a:solidFill>
                <a:latin typeface="Microsoft Yahei" pitchFamily="34" charset="0"/>
                <a:ea typeface="Microsoft Yahei" pitchFamily="34" charset="-122"/>
                <a:cs typeface="Microsoft Yahei" pitchFamily="34" charset="-120"/>
              </a:rPr>
              <a:t>01</a:t>
            </a:r>
            <a:endParaRPr lang="en-US" sz="1440" dirty="0"/>
          </a:p>
        </p:txBody>
      </p:sp>
      <p:sp>
        <p:nvSpPr>
          <p:cNvPr id="4" name="Text 2"/>
          <p:cNvSpPr/>
          <p:nvPr/>
        </p:nvSpPr>
        <p:spPr>
          <a:xfrm>
            <a:off x="4536504" y="1999787"/>
            <a:ext cx="621792" cy="62179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304" b="1" dirty="0">
                <a:solidFill>
                  <a:srgbClr val="00B8FF"/>
                </a:solidFill>
                <a:latin typeface="Microsoft Yahei" pitchFamily="34" charset="0"/>
                <a:ea typeface="Microsoft Yahei" pitchFamily="34" charset="-122"/>
                <a:cs typeface="Microsoft Yahei" pitchFamily="34" charset="-120"/>
              </a:rPr>
              <a:t>02</a:t>
            </a:r>
            <a:endParaRPr lang="en-US" sz="1440" dirty="0"/>
          </a:p>
        </p:txBody>
      </p:sp>
      <p:sp>
        <p:nvSpPr>
          <p:cNvPr id="5" name="Text 3"/>
          <p:cNvSpPr/>
          <p:nvPr/>
        </p:nvSpPr>
        <p:spPr>
          <a:xfrm>
            <a:off x="4018729" y="2484419"/>
            <a:ext cx="621792" cy="62179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304" b="1" dirty="0">
                <a:solidFill>
                  <a:srgbClr val="00B8FF"/>
                </a:solidFill>
                <a:latin typeface="Microsoft Yahei" pitchFamily="34" charset="0"/>
                <a:ea typeface="Microsoft Yahei" pitchFamily="34" charset="-122"/>
                <a:cs typeface="Microsoft Yahei" pitchFamily="34" charset="-120"/>
              </a:rPr>
              <a:t>03</a:t>
            </a:r>
            <a:endParaRPr lang="en-US" sz="1440" dirty="0"/>
          </a:p>
        </p:txBody>
      </p:sp>
      <p:sp>
        <p:nvSpPr>
          <p:cNvPr id="6" name="Text 4"/>
          <p:cNvSpPr/>
          <p:nvPr/>
        </p:nvSpPr>
        <p:spPr>
          <a:xfrm>
            <a:off x="4536504" y="2484419"/>
            <a:ext cx="621792" cy="62179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304" b="1" dirty="0">
                <a:solidFill>
                  <a:srgbClr val="0078FF"/>
                </a:solidFill>
                <a:latin typeface="Microsoft Yahei" pitchFamily="34" charset="0"/>
                <a:ea typeface="Microsoft Yahei" pitchFamily="34" charset="-122"/>
                <a:cs typeface="Microsoft Yahei" pitchFamily="34" charset="-120"/>
              </a:rPr>
              <a:t>04</a:t>
            </a:r>
            <a:endParaRPr lang="en-US" sz="1440" dirty="0"/>
          </a:p>
        </p:txBody>
      </p:sp>
      <p:sp>
        <p:nvSpPr>
          <p:cNvPr id="7" name="Text 5"/>
          <p:cNvSpPr/>
          <p:nvPr/>
        </p:nvSpPr>
        <p:spPr>
          <a:xfrm>
            <a:off x="596714" y="1048817"/>
            <a:ext cx="3017520" cy="512064"/>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虚拟私人网络定义</a:t>
            </a:r>
            <a:endParaRPr lang="en-US" sz="1440" dirty="0"/>
          </a:p>
        </p:txBody>
      </p:sp>
      <p:sp>
        <p:nvSpPr>
          <p:cNvPr id="8" name="Text 6"/>
          <p:cNvSpPr/>
          <p:nvPr/>
        </p:nvSpPr>
        <p:spPr>
          <a:xfrm>
            <a:off x="642434" y="1443838"/>
            <a:ext cx="2971800" cy="1060704"/>
          </a:xfrm>
          <a:prstGeom prst="rect">
            <a:avLst/>
          </a:prstGeom>
          <a:noFill/>
          <a:ln/>
        </p:spPr>
        <p:txBody>
          <a:bodyPr wrap="square" lIns="95250" tIns="95250" rIns="95250" bIns="95250" rtlCol="0" anchor="t">
            <a:spAutoFit/>
          </a:bodyPr>
          <a:lstStyle/>
          <a:p>
            <a:pPr marL="0" indent="0" algn="r">
              <a:lnSpc>
                <a:spcPct val="100000"/>
              </a:lnSpc>
              <a:buNone/>
            </a:pPr>
            <a:r>
              <a:rPr lang="en-US" sz="1152" dirty="0">
                <a:solidFill>
                  <a:srgbClr val="333333"/>
                </a:solidFill>
                <a:latin typeface="Microsoft Yahei" pitchFamily="34" charset="0"/>
                <a:ea typeface="Microsoft Yahei" pitchFamily="34" charset="-122"/>
                <a:cs typeface="Microsoft Yahei" pitchFamily="34" charset="-120"/>
              </a:rPr>
              <a:t>虚拟私人网络（VPN）是一种通过公共网络建立加密连接的技术，用于保障数据通信的隐私和安全。它通过创建一个虚拟的私人网络通道，使用户能够安全访问远程网络资源。</a:t>
            </a:r>
            <a:endParaRPr lang="en-US" sz="1440" dirty="0"/>
          </a:p>
        </p:txBody>
      </p:sp>
      <p:sp>
        <p:nvSpPr>
          <p:cNvPr id="9" name="Text 7"/>
          <p:cNvSpPr/>
          <p:nvPr/>
        </p:nvSpPr>
        <p:spPr>
          <a:xfrm>
            <a:off x="5535727" y="1048839"/>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B8FF"/>
                </a:solidFill>
                <a:latin typeface="Microsoft Yahei" pitchFamily="34" charset="0"/>
                <a:ea typeface="Microsoft Yahei" pitchFamily="34" charset="-122"/>
                <a:cs typeface="Microsoft Yahei" pitchFamily="34" charset="-120"/>
              </a:rPr>
              <a:t>虚拟私人网络工作原理</a:t>
            </a:r>
            <a:endParaRPr lang="en-US" sz="1440" dirty="0"/>
          </a:p>
        </p:txBody>
      </p:sp>
      <p:sp>
        <p:nvSpPr>
          <p:cNvPr id="10" name="Text 8"/>
          <p:cNvSpPr/>
          <p:nvPr/>
        </p:nvSpPr>
        <p:spPr>
          <a:xfrm>
            <a:off x="5535727" y="1443838"/>
            <a:ext cx="2971800"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虚拟私人网络通过使用隧道协议，将用户的网络数据封装在加密数据包中，经公共网络发送到目标服务器。此过程确保数据传输过程中的安全性，防止数据被窃取或篡改。</a:t>
            </a:r>
            <a:endParaRPr lang="en-US" sz="1440" dirty="0"/>
          </a:p>
        </p:txBody>
      </p:sp>
      <p:sp>
        <p:nvSpPr>
          <p:cNvPr id="11" name="Text 9"/>
          <p:cNvSpPr/>
          <p:nvPr/>
        </p:nvSpPr>
        <p:spPr>
          <a:xfrm>
            <a:off x="596714" y="2832811"/>
            <a:ext cx="3017520" cy="512064"/>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1728" b="1" dirty="0">
                <a:solidFill>
                  <a:srgbClr val="00B8FF"/>
                </a:solidFill>
                <a:latin typeface="Microsoft Yahei" pitchFamily="34" charset="0"/>
                <a:ea typeface="Microsoft Yahei" pitchFamily="34" charset="-122"/>
                <a:cs typeface="Microsoft Yahei" pitchFamily="34" charset="-120"/>
              </a:rPr>
              <a:t>虚拟私人网络应用领域</a:t>
            </a:r>
            <a:endParaRPr lang="en-US" sz="1440" dirty="0"/>
          </a:p>
        </p:txBody>
      </p:sp>
      <p:sp>
        <p:nvSpPr>
          <p:cNvPr id="12" name="Text 10"/>
          <p:cNvSpPr/>
          <p:nvPr/>
        </p:nvSpPr>
        <p:spPr>
          <a:xfrm>
            <a:off x="642823" y="3202229"/>
            <a:ext cx="2971800" cy="1060704"/>
          </a:xfrm>
          <a:prstGeom prst="rect">
            <a:avLst/>
          </a:prstGeom>
          <a:noFill/>
          <a:ln/>
        </p:spPr>
        <p:txBody>
          <a:bodyPr wrap="square" lIns="95250" tIns="95250" rIns="95250" bIns="95250" rtlCol="0" anchor="t">
            <a:spAutoFit/>
          </a:bodyPr>
          <a:lstStyle/>
          <a:p>
            <a:pPr marL="0" indent="0" algn="r">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虚拟私人网络广泛应用于企业、政府机构和个体用户中，用以保护内部网络的安全和隐私。它不仅提供安全的远程访问能力，还支持跨国办公和访问受地域限制的资源。</a:t>
            </a:r>
            <a:endParaRPr lang="en-US" sz="1440" dirty="0"/>
          </a:p>
        </p:txBody>
      </p:sp>
      <p:sp>
        <p:nvSpPr>
          <p:cNvPr id="13" name="Text 11"/>
          <p:cNvSpPr/>
          <p:nvPr/>
        </p:nvSpPr>
        <p:spPr>
          <a:xfrm>
            <a:off x="5535727" y="2832811"/>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虚拟私人网络优缺点分析</a:t>
            </a:r>
            <a:endParaRPr lang="en-US" sz="1440" dirty="0"/>
          </a:p>
        </p:txBody>
      </p:sp>
      <p:sp>
        <p:nvSpPr>
          <p:cNvPr id="14" name="Text 12"/>
          <p:cNvSpPr/>
          <p:nvPr/>
        </p:nvSpPr>
        <p:spPr>
          <a:xfrm>
            <a:off x="5535727" y="3202229"/>
            <a:ext cx="2971800"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虚拟私人网络提供了高度的数据安全保障，但也存在一些不足，如潜在的配置错误、服务器负载过重以及潜在的隐私风险。正确选择和使用VPN服务是确保其效能的关键。</a:t>
            </a:r>
            <a:endParaRPr lang="en-US" sz="1440" dirty="0"/>
          </a:p>
        </p:txBody>
      </p:sp>
      <p:pic>
        <p:nvPicPr>
          <p:cNvPr id="15" name="Image 0" descr="preencoded.png"/>
          <p:cNvPicPr>
            <a:picLocks noChangeAspect="1"/>
          </p:cNvPicPr>
          <p:nvPr/>
        </p:nvPicPr>
        <p:blipFill>
          <a:blip r:embed="rId4"/>
          <a:stretch>
            <a:fillRect/>
          </a:stretch>
        </p:blipFill>
        <p:spPr>
          <a:xfrm>
            <a:off x="3617436" y="1610397"/>
            <a:ext cx="1920240" cy="1920240"/>
          </a:xfrm>
          <a:prstGeom prst="rect">
            <a:avLst/>
          </a:prstGeom>
        </p:spPr>
      </p:pic>
      <p:pic>
        <p:nvPicPr>
          <p:cNvPr id="16" name="Image 1" descr="preencoded.png"/>
          <p:cNvPicPr>
            <a:picLocks noChangeAspect="1"/>
          </p:cNvPicPr>
          <p:nvPr/>
        </p:nvPicPr>
        <p:blipFill>
          <a:blip r:embed="rId5"/>
          <a:stretch>
            <a:fillRect/>
          </a:stretch>
        </p:blipFill>
        <p:spPr>
          <a:xfrm flipH="1">
            <a:off x="3608292" y="1610397"/>
            <a:ext cx="1920240" cy="1920240"/>
          </a:xfrm>
          <a:prstGeom prst="rect">
            <a:avLst/>
          </a:prstGeom>
        </p:spPr>
      </p:pic>
      <p:pic>
        <p:nvPicPr>
          <p:cNvPr id="17" name="Image 2" descr="preencoded.png"/>
          <p:cNvPicPr>
            <a:picLocks noChangeAspect="1"/>
          </p:cNvPicPr>
          <p:nvPr/>
        </p:nvPicPr>
        <p:blipFill>
          <a:blip r:embed="rId5"/>
          <a:stretch>
            <a:fillRect/>
          </a:stretch>
        </p:blipFill>
        <p:spPr>
          <a:xfrm flipV="1">
            <a:off x="3617436" y="1601253"/>
            <a:ext cx="1920240" cy="1920240"/>
          </a:xfrm>
          <a:prstGeom prst="rect">
            <a:avLst/>
          </a:prstGeom>
        </p:spPr>
      </p:pic>
      <p:pic>
        <p:nvPicPr>
          <p:cNvPr id="18" name="Image 3" descr="preencoded.png"/>
          <p:cNvPicPr>
            <a:picLocks noChangeAspect="1"/>
          </p:cNvPicPr>
          <p:nvPr/>
        </p:nvPicPr>
        <p:blipFill>
          <a:blip r:embed="rId4"/>
          <a:stretch>
            <a:fillRect/>
          </a:stretch>
        </p:blipFill>
        <p:spPr>
          <a:xfrm flipH="1" flipV="1">
            <a:off x="3608292" y="1601253"/>
            <a:ext cx="1920240" cy="19202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90999" y="55104"/>
            <a:ext cx="1539163" cy="1660493"/>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7488" b="1" dirty="0">
                <a:solidFill>
                  <a:srgbClr val="00B8FF">
                    <a:alpha val="40000"/>
                  </a:srgbClr>
                </a:solidFill>
                <a:latin typeface="Arial" pitchFamily="34" charset="0"/>
                <a:ea typeface="Arial" pitchFamily="34" charset="-122"/>
                <a:cs typeface="Arial" pitchFamily="34" charset="-120"/>
              </a:rPr>
              <a:t>06</a:t>
            </a:r>
            <a:endParaRPr lang="en-US" sz="1440" dirty="0"/>
          </a:p>
        </p:txBody>
      </p:sp>
      <p:sp>
        <p:nvSpPr>
          <p:cNvPr id="3" name="Text 1"/>
          <p:cNvSpPr/>
          <p:nvPr/>
        </p:nvSpPr>
        <p:spPr>
          <a:xfrm>
            <a:off x="421735" y="1269684"/>
            <a:ext cx="5887830" cy="813816"/>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3312" b="1" dirty="0">
                <a:solidFill>
                  <a:srgbClr val="1CADE4"/>
                </a:solidFill>
                <a:latin typeface="Microsoft Yahei" pitchFamily="34" charset="0"/>
                <a:ea typeface="Microsoft Yahei" pitchFamily="34" charset="-122"/>
                <a:cs typeface="Microsoft Yahei" pitchFamily="34" charset="-120"/>
              </a:rPr>
              <a:t>密码学日常生活应用</a:t>
            </a:r>
            <a:endParaRPr lang="en-US" sz="144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网上银行与电子支付安全</a:t>
            </a:r>
            <a:endParaRPr lang="en-US" sz="1440" dirty="0"/>
          </a:p>
        </p:txBody>
      </p:sp>
      <p:sp>
        <p:nvSpPr>
          <p:cNvPr id="3" name="Text 1"/>
          <p:cNvSpPr/>
          <p:nvPr/>
        </p:nvSpPr>
        <p:spPr>
          <a:xfrm>
            <a:off x="3119037" y="997230"/>
            <a:ext cx="1876522" cy="603504"/>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数字证书与身份验证</a:t>
            </a:r>
            <a:endParaRPr lang="en-US" sz="1440" dirty="0"/>
          </a:p>
        </p:txBody>
      </p:sp>
      <p:pic>
        <p:nvPicPr>
          <p:cNvPr id="4" name="Image 0" descr="https://sgw-dx.xf-yun.com/api/v1/sparkdesk/_17331975523795e2a16d6564444299d09ea47bea0d879.jpg?authorization=c2ltcGxlLWp3dCBhaz1zcGFya2Rlc2s4MDAwMDAwMDAwMDE7ZXhwPTMzMDk5OTc1NTI7YWxnbz1obWFjLXNoYTI1NjtzaWc9Ukk3cEVuYy9wNnczcHAvdmJCS05DYXQ4UnhJSU5BZUtJSGcwV0w1RkVmWT0=&amp;x_location=7YfmxI7B7uKO7jlRxIftd60XfPD="/>
          <p:cNvPicPr>
            <a:picLocks noChangeAspect="1"/>
          </p:cNvPicPr>
          <p:nvPr/>
        </p:nvPicPr>
        <p:blipFill>
          <a:blip r:embed="rId4"/>
          <a:srcRect l="13889" r="16667"/>
          <a:stretch/>
        </p:blipFill>
        <p:spPr>
          <a:xfrm>
            <a:off x="403835" y="1036446"/>
            <a:ext cx="2561285" cy="3709496"/>
          </a:xfrm>
          <a:prstGeom prst="rect">
            <a:avLst/>
          </a:prstGeom>
        </p:spPr>
      </p:pic>
      <p:sp>
        <p:nvSpPr>
          <p:cNvPr id="5" name="Text 2"/>
          <p:cNvSpPr/>
          <p:nvPr/>
        </p:nvSpPr>
        <p:spPr>
          <a:xfrm>
            <a:off x="4995559" y="892074"/>
            <a:ext cx="3811526" cy="813816"/>
          </a:xfrm>
          <a:prstGeom prst="rect">
            <a:avLst/>
          </a:prstGeom>
          <a:noFill/>
          <a:ln/>
        </p:spPr>
        <p:txBody>
          <a:bodyPr wrap="square" lIns="95250" tIns="95250" rIns="95250" bIns="95250" rtlCol="0" anchor="ctr">
            <a:spAutoFit/>
          </a:bodyPr>
          <a:lstStyle/>
          <a:p>
            <a:pPr marL="0" indent="0">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数字证书是网上银行和电子支付中常用的身份验证方式，通过数字证书可以确认用户的身份。数字证书通常由可信的第三方机构签发，确保交易双方的真实性和合法性，有效防范欺诈和身份盗用。</a:t>
            </a:r>
            <a:endParaRPr lang="en-US" sz="1440" dirty="0"/>
          </a:p>
        </p:txBody>
      </p:sp>
      <p:sp>
        <p:nvSpPr>
          <p:cNvPr id="6" name="Text 3"/>
          <p:cNvSpPr/>
          <p:nvPr/>
        </p:nvSpPr>
        <p:spPr>
          <a:xfrm>
            <a:off x="3119037" y="1793336"/>
            <a:ext cx="1876522" cy="603504"/>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加密技术应用</a:t>
            </a:r>
            <a:endParaRPr lang="en-US" sz="1440" dirty="0"/>
          </a:p>
        </p:txBody>
      </p:sp>
      <p:sp>
        <p:nvSpPr>
          <p:cNvPr id="7" name="Text 4"/>
          <p:cNvSpPr/>
          <p:nvPr/>
        </p:nvSpPr>
        <p:spPr>
          <a:xfrm>
            <a:off x="4995559" y="1688180"/>
            <a:ext cx="3811526" cy="813816"/>
          </a:xfrm>
          <a:prstGeom prst="rect">
            <a:avLst/>
          </a:prstGeom>
          <a:noFill/>
          <a:ln/>
        </p:spPr>
        <p:txBody>
          <a:bodyPr wrap="square" lIns="95250" tIns="95250" rIns="95250" bIns="95250" rtlCol="0" anchor="ctr">
            <a:spAutoFit/>
          </a:bodyPr>
          <a:lstStyle/>
          <a:p>
            <a:pPr marL="0" indent="0">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加密技术在保障网上银行与电子支付安全中起着至关重要的作用。主要采用对称加密和非对称加密两种方法，确保数据在传输过程中的机密性和完整性，防止敏感信息被窃取或篡改。</a:t>
            </a:r>
            <a:endParaRPr lang="en-US" sz="1440" dirty="0"/>
          </a:p>
        </p:txBody>
      </p:sp>
      <p:sp>
        <p:nvSpPr>
          <p:cNvPr id="8" name="Text 5"/>
          <p:cNvSpPr/>
          <p:nvPr/>
        </p:nvSpPr>
        <p:spPr>
          <a:xfrm>
            <a:off x="3119037" y="2589442"/>
            <a:ext cx="1876522" cy="603504"/>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多因素认证</a:t>
            </a:r>
            <a:endParaRPr lang="en-US" sz="1440" dirty="0"/>
          </a:p>
        </p:txBody>
      </p:sp>
      <p:sp>
        <p:nvSpPr>
          <p:cNvPr id="9" name="Text 6"/>
          <p:cNvSpPr/>
          <p:nvPr/>
        </p:nvSpPr>
        <p:spPr>
          <a:xfrm>
            <a:off x="4995559" y="2484286"/>
            <a:ext cx="3811526" cy="813816"/>
          </a:xfrm>
          <a:prstGeom prst="rect">
            <a:avLst/>
          </a:prstGeom>
          <a:noFill/>
          <a:ln/>
        </p:spPr>
        <p:txBody>
          <a:bodyPr wrap="square" lIns="95250" tIns="95250" rIns="95250" bIns="95250" rtlCol="0" anchor="ctr">
            <a:spAutoFit/>
          </a:bodyPr>
          <a:lstStyle/>
          <a:p>
            <a:pPr marL="0" indent="0">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多因素认证（MFA）是提升网上银行与电子支付安全性的有效手段。它要求用户在登录或进行交易时提供两个或更多的身份验证因素，如密码、生物识别和手机验证码，显著增强了账户的安全性。</a:t>
            </a:r>
            <a:endParaRPr lang="en-US" sz="1440" dirty="0"/>
          </a:p>
        </p:txBody>
      </p:sp>
      <p:sp>
        <p:nvSpPr>
          <p:cNvPr id="10" name="Text 7"/>
          <p:cNvSpPr/>
          <p:nvPr/>
        </p:nvSpPr>
        <p:spPr>
          <a:xfrm>
            <a:off x="3119037" y="3385548"/>
            <a:ext cx="1876522" cy="603504"/>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安全通信协议</a:t>
            </a:r>
            <a:endParaRPr lang="en-US" sz="1440" dirty="0"/>
          </a:p>
        </p:txBody>
      </p:sp>
      <p:sp>
        <p:nvSpPr>
          <p:cNvPr id="11" name="Text 8"/>
          <p:cNvSpPr/>
          <p:nvPr/>
        </p:nvSpPr>
        <p:spPr>
          <a:xfrm>
            <a:off x="4995559" y="3280392"/>
            <a:ext cx="3811526" cy="813816"/>
          </a:xfrm>
          <a:prstGeom prst="rect">
            <a:avLst/>
          </a:prstGeom>
          <a:noFill/>
          <a:ln/>
        </p:spPr>
        <p:txBody>
          <a:bodyPr wrap="square" lIns="95250" tIns="95250" rIns="95250" bIns="95250" rtlCol="0" anchor="ctr">
            <a:spAutoFit/>
          </a:bodyPr>
          <a:lstStyle/>
          <a:p>
            <a:pPr marL="0" indent="0">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安全通信协议（如SSL/TLS）用于保护网上银行与电子支付平台之间的数据传输安全。这些协议通过加密技术和握手过程，确保数据在传输过程中不被窃取或篡改，保障用户信息的安全。</a:t>
            </a:r>
            <a:endParaRPr lang="en-US" sz="1440" dirty="0"/>
          </a:p>
        </p:txBody>
      </p:sp>
      <p:sp>
        <p:nvSpPr>
          <p:cNvPr id="12" name="Text 9"/>
          <p:cNvSpPr/>
          <p:nvPr/>
        </p:nvSpPr>
        <p:spPr>
          <a:xfrm>
            <a:off x="3119037" y="4181654"/>
            <a:ext cx="1876522" cy="603504"/>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安全存储与管理</a:t>
            </a:r>
            <a:endParaRPr lang="en-US" sz="1440" dirty="0"/>
          </a:p>
        </p:txBody>
      </p:sp>
      <p:sp>
        <p:nvSpPr>
          <p:cNvPr id="13" name="Text 10"/>
          <p:cNvSpPr/>
          <p:nvPr/>
        </p:nvSpPr>
        <p:spPr>
          <a:xfrm>
            <a:off x="4995559" y="4076498"/>
            <a:ext cx="3811526" cy="813816"/>
          </a:xfrm>
          <a:prstGeom prst="rect">
            <a:avLst/>
          </a:prstGeom>
          <a:noFill/>
          <a:ln/>
        </p:spPr>
        <p:txBody>
          <a:bodyPr wrap="square" lIns="95250" tIns="95250" rIns="95250" bIns="95250" rtlCol="0" anchor="ctr">
            <a:spAutoFit/>
          </a:bodyPr>
          <a:lstStyle/>
          <a:p>
            <a:pPr marL="0" indent="0">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安全存储与管理是确保网上银行与电子支付安全的关键因素之一。金融机构需采取严格的数据保护措施，包括加密存储、访问控制和定期审计，防止内部人员滥用客户数据或外部攻击者入侵系统。</a:t>
            </a:r>
            <a:endParaRPr lang="en-US" sz="144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电子邮件与通信内容保护</a:t>
            </a:r>
            <a:endParaRPr lang="en-US" sz="1440" dirty="0"/>
          </a:p>
        </p:txBody>
      </p:sp>
      <p:sp>
        <p:nvSpPr>
          <p:cNvPr id="3" name="Text 1"/>
          <p:cNvSpPr/>
          <p:nvPr/>
        </p:nvSpPr>
        <p:spPr>
          <a:xfrm>
            <a:off x="502863" y="3364896"/>
            <a:ext cx="2522830"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公钥基础设施（PKI）用于电子邮件的身份验证，确保发件人和收件人的真实性。通过证书管理和密钥分发，实现对通信双方身份的验证，提高电子邮件系统的安全性和可信度。</a:t>
            </a:r>
            <a:endParaRPr lang="en-US" sz="1440" dirty="0"/>
          </a:p>
        </p:txBody>
      </p:sp>
      <p:sp>
        <p:nvSpPr>
          <p:cNvPr id="4" name="Text 2"/>
          <p:cNvSpPr/>
          <p:nvPr/>
        </p:nvSpPr>
        <p:spPr>
          <a:xfrm>
            <a:off x="3312757" y="3220697"/>
            <a:ext cx="2522830"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散列函数用于对邮件内容进行摘要生成，确保邮件内容在传输过程中不被篡改。通过对比摘要，可以快速检测邮件内容的变动情况，有效防止数据在传输中的丢失或错误。</a:t>
            </a:r>
            <a:endParaRPr lang="en-US" sz="1440" dirty="0"/>
          </a:p>
        </p:txBody>
      </p:sp>
      <p:sp>
        <p:nvSpPr>
          <p:cNvPr id="5" name="Text 3"/>
          <p:cNvSpPr/>
          <p:nvPr/>
        </p:nvSpPr>
        <p:spPr>
          <a:xfrm>
            <a:off x="6071618" y="3220441"/>
            <a:ext cx="2522830"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多因素认证（MFA）为电子邮件账户提供更高级别的安全保障。结合密码、生物识别等多种认证方式，防止账户被盗用，确保邮件内容在传输和存储过程中的保密性和完整性。</a:t>
            </a:r>
            <a:endParaRPr lang="en-US" sz="1440" dirty="0"/>
          </a:p>
        </p:txBody>
      </p:sp>
      <p:sp>
        <p:nvSpPr>
          <p:cNvPr id="6" name="Shape 4"/>
          <p:cNvSpPr/>
          <p:nvPr/>
        </p:nvSpPr>
        <p:spPr>
          <a:xfrm>
            <a:off x="978351" y="2782041"/>
            <a:ext cx="2031797" cy="438912"/>
          </a:xfrm>
          <a:custGeom>
            <a:avLst/>
            <a:gdLst/>
            <a:ahLst/>
            <a:cxnLst/>
            <a:rect l="l" t="t" r="r" b="b"/>
            <a:pathLst>
              <a:path w="2031797" h="438912">
                <a:moveTo>
                  <a:pt x="82723" y="0"/>
                </a:moveTo>
                <a:moveTo>
                  <a:pt x="82723" y="0"/>
                </a:moveTo>
                <a:lnTo>
                  <a:pt x="1949074" y="0"/>
                </a:lnTo>
                <a:quadBezTo>
                  <a:pt x="2031797" y="0"/>
                  <a:pt x="2031797" y="82723"/>
                </a:quadBezTo>
                <a:lnTo>
                  <a:pt x="2031797" y="356189"/>
                </a:lnTo>
                <a:quadBezTo>
                  <a:pt x="2031797" y="438912"/>
                  <a:pt x="1949074" y="438912"/>
                </a:quadBezTo>
                <a:lnTo>
                  <a:pt x="82723" y="438912"/>
                </a:lnTo>
                <a:quadBezTo>
                  <a:pt x="0" y="438912"/>
                  <a:pt x="0" y="356189"/>
                </a:quadBezTo>
                <a:lnTo>
                  <a:pt x="0" y="82723"/>
                </a:lnTo>
                <a:quadBezTo>
                  <a:pt x="0" y="0"/>
                  <a:pt x="82723" y="0"/>
                </a:quadBezTo>
                <a:close/>
              </a:path>
            </a:pathLst>
          </a:custGeom>
          <a:solidFill>
            <a:srgbClr val="0084FF"/>
          </a:solidFill>
          <a:ln/>
        </p:spPr>
        <p:txBody>
          <a:bodyPr/>
          <a:lstStyle/>
          <a:p>
            <a:endParaRPr lang="zh-CN" altLang="en-US"/>
          </a:p>
        </p:txBody>
      </p:sp>
      <p:sp>
        <p:nvSpPr>
          <p:cNvPr id="7" name="Shape 5"/>
          <p:cNvSpPr/>
          <p:nvPr/>
        </p:nvSpPr>
        <p:spPr>
          <a:xfrm rot="-10800000">
            <a:off x="2647195" y="2781529"/>
            <a:ext cx="544982" cy="438912"/>
          </a:xfrm>
          <a:custGeom>
            <a:avLst/>
            <a:gdLst/>
            <a:ahLst/>
            <a:cxnLst/>
            <a:rect l="l" t="t" r="r" b="b"/>
            <a:pathLst>
              <a:path w="544982" h="438912">
                <a:moveTo>
                  <a:pt x="163495" y="0"/>
                </a:moveTo>
                <a:moveTo>
                  <a:pt x="163495" y="0"/>
                </a:moveTo>
                <a:lnTo>
                  <a:pt x="544982" y="0"/>
                </a:lnTo>
                <a:lnTo>
                  <a:pt x="544982" y="219456"/>
                </a:lnTo>
                <a:lnTo>
                  <a:pt x="544982" y="438912"/>
                </a:lnTo>
                <a:lnTo>
                  <a:pt x="163495" y="438912"/>
                </a:lnTo>
                <a:lnTo>
                  <a:pt x="0" y="219456"/>
                </a:lnTo>
                <a:lnTo>
                  <a:pt x="163495" y="0"/>
                </a:lnTo>
                <a:close/>
              </a:path>
            </a:pathLst>
          </a:custGeom>
          <a:solidFill>
            <a:srgbClr val="0084FF"/>
          </a:solidFill>
          <a:ln/>
        </p:spPr>
        <p:txBody>
          <a:bodyPr/>
          <a:lstStyle/>
          <a:p>
            <a:endParaRPr lang="zh-CN" altLang="en-US"/>
          </a:p>
        </p:txBody>
      </p:sp>
      <p:sp>
        <p:nvSpPr>
          <p:cNvPr id="8" name="Text 6"/>
          <p:cNvSpPr/>
          <p:nvPr/>
        </p:nvSpPr>
        <p:spPr>
          <a:xfrm>
            <a:off x="977975" y="2772641"/>
            <a:ext cx="2087791" cy="597279"/>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200" b="1" dirty="0">
                <a:solidFill>
                  <a:srgbClr val="FFFFFF"/>
                </a:solidFill>
                <a:latin typeface="Microsoft Yahei" pitchFamily="34" charset="0"/>
                <a:ea typeface="Microsoft Yahei" pitchFamily="34" charset="-122"/>
                <a:cs typeface="Microsoft Yahei" pitchFamily="34" charset="-120"/>
              </a:rPr>
              <a:t>公钥基础设施在身份验证中应用</a:t>
            </a:r>
            <a:endParaRPr lang="en-US" sz="1200" dirty="0"/>
          </a:p>
        </p:txBody>
      </p:sp>
      <p:sp>
        <p:nvSpPr>
          <p:cNvPr id="9" name="Shape 7"/>
          <p:cNvSpPr/>
          <p:nvPr/>
        </p:nvSpPr>
        <p:spPr>
          <a:xfrm>
            <a:off x="494441" y="2781785"/>
            <a:ext cx="438912" cy="438912"/>
          </a:xfrm>
          <a:custGeom>
            <a:avLst/>
            <a:gdLst/>
            <a:ahLst/>
            <a:cxnLst/>
            <a:rect l="l" t="t" r="r" b="b"/>
            <a:pathLst>
              <a:path w="438912" h="438912">
                <a:moveTo>
                  <a:pt x="54864" y="0"/>
                </a:moveTo>
                <a:moveTo>
                  <a:pt x="54864" y="0"/>
                </a:moveTo>
                <a:lnTo>
                  <a:pt x="384048" y="0"/>
                </a:lnTo>
                <a:quadBezTo>
                  <a:pt x="438912" y="0"/>
                  <a:pt x="438912" y="54864"/>
                </a:quadBezTo>
                <a:lnTo>
                  <a:pt x="438912" y="384048"/>
                </a:lnTo>
                <a:quadBezTo>
                  <a:pt x="438912" y="438912"/>
                  <a:pt x="384048" y="438912"/>
                </a:quadBezTo>
                <a:lnTo>
                  <a:pt x="54864" y="438912"/>
                </a:lnTo>
                <a:quadBezTo>
                  <a:pt x="0" y="438912"/>
                  <a:pt x="0" y="384048"/>
                </a:quadBezTo>
                <a:lnTo>
                  <a:pt x="0" y="54864"/>
                </a:lnTo>
                <a:quadBezTo>
                  <a:pt x="0" y="0"/>
                  <a:pt x="54864" y="0"/>
                </a:quadBezTo>
                <a:close/>
              </a:path>
            </a:pathLst>
          </a:custGeom>
          <a:solidFill>
            <a:srgbClr val="0084FF"/>
          </a:solidFill>
          <a:ln/>
        </p:spPr>
        <p:txBody>
          <a:bodyPr/>
          <a:lstStyle/>
          <a:p>
            <a:endParaRPr lang="zh-CN" altLang="en-US"/>
          </a:p>
        </p:txBody>
      </p:sp>
      <p:sp>
        <p:nvSpPr>
          <p:cNvPr id="10" name="Text 8"/>
          <p:cNvSpPr/>
          <p:nvPr/>
        </p:nvSpPr>
        <p:spPr>
          <a:xfrm>
            <a:off x="376667" y="2790929"/>
            <a:ext cx="674459" cy="420624"/>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872" b="1" dirty="0">
                <a:solidFill>
                  <a:srgbClr val="FFFFFF"/>
                </a:solidFill>
                <a:latin typeface="Microsoft Yahei" pitchFamily="34" charset="0"/>
                <a:ea typeface="Microsoft Yahei" pitchFamily="34" charset="-122"/>
                <a:cs typeface="Microsoft Yahei" pitchFamily="34" charset="-120"/>
              </a:rPr>
              <a:t>03</a:t>
            </a:r>
            <a:endParaRPr lang="en-US" sz="1440" dirty="0"/>
          </a:p>
        </p:txBody>
      </p:sp>
      <p:sp>
        <p:nvSpPr>
          <p:cNvPr id="11" name="Shape 9"/>
          <p:cNvSpPr/>
          <p:nvPr/>
        </p:nvSpPr>
        <p:spPr>
          <a:xfrm>
            <a:off x="3785374" y="2781529"/>
            <a:ext cx="2031797" cy="438912"/>
          </a:xfrm>
          <a:custGeom>
            <a:avLst/>
            <a:gdLst/>
            <a:ahLst/>
            <a:cxnLst/>
            <a:rect l="l" t="t" r="r" b="b"/>
            <a:pathLst>
              <a:path w="2031797" h="438912">
                <a:moveTo>
                  <a:pt x="82723" y="0"/>
                </a:moveTo>
                <a:moveTo>
                  <a:pt x="82723" y="0"/>
                </a:moveTo>
                <a:lnTo>
                  <a:pt x="1949074" y="0"/>
                </a:lnTo>
                <a:quadBezTo>
                  <a:pt x="2031797" y="0"/>
                  <a:pt x="2031797" y="82723"/>
                </a:quadBezTo>
                <a:lnTo>
                  <a:pt x="2031797" y="356189"/>
                </a:lnTo>
                <a:quadBezTo>
                  <a:pt x="2031797" y="438912"/>
                  <a:pt x="1949074" y="438912"/>
                </a:quadBezTo>
                <a:lnTo>
                  <a:pt x="82723" y="438912"/>
                </a:lnTo>
                <a:quadBezTo>
                  <a:pt x="0" y="438912"/>
                  <a:pt x="0" y="356189"/>
                </a:quadBezTo>
                <a:lnTo>
                  <a:pt x="0" y="82723"/>
                </a:lnTo>
                <a:quadBezTo>
                  <a:pt x="0" y="0"/>
                  <a:pt x="82723" y="0"/>
                </a:quadBezTo>
                <a:close/>
              </a:path>
            </a:pathLst>
          </a:custGeom>
          <a:solidFill>
            <a:srgbClr val="0084FF"/>
          </a:solidFill>
          <a:ln/>
        </p:spPr>
        <p:txBody>
          <a:bodyPr/>
          <a:lstStyle/>
          <a:p>
            <a:endParaRPr lang="zh-CN" altLang="en-US"/>
          </a:p>
        </p:txBody>
      </p:sp>
      <p:sp>
        <p:nvSpPr>
          <p:cNvPr id="12" name="Shape 10"/>
          <p:cNvSpPr/>
          <p:nvPr/>
        </p:nvSpPr>
        <p:spPr>
          <a:xfrm rot="-10800000">
            <a:off x="5454217" y="2781018"/>
            <a:ext cx="544982" cy="438912"/>
          </a:xfrm>
          <a:custGeom>
            <a:avLst/>
            <a:gdLst/>
            <a:ahLst/>
            <a:cxnLst/>
            <a:rect l="l" t="t" r="r" b="b"/>
            <a:pathLst>
              <a:path w="544982" h="438912">
                <a:moveTo>
                  <a:pt x="163495" y="0"/>
                </a:moveTo>
                <a:moveTo>
                  <a:pt x="163495" y="0"/>
                </a:moveTo>
                <a:lnTo>
                  <a:pt x="544982" y="0"/>
                </a:lnTo>
                <a:lnTo>
                  <a:pt x="544982" y="219456"/>
                </a:lnTo>
                <a:lnTo>
                  <a:pt x="544982" y="438912"/>
                </a:lnTo>
                <a:lnTo>
                  <a:pt x="163495" y="438912"/>
                </a:lnTo>
                <a:lnTo>
                  <a:pt x="0" y="219456"/>
                </a:lnTo>
                <a:lnTo>
                  <a:pt x="163495" y="0"/>
                </a:lnTo>
                <a:close/>
              </a:path>
            </a:pathLst>
          </a:custGeom>
          <a:solidFill>
            <a:srgbClr val="0084FF"/>
          </a:solidFill>
          <a:ln/>
        </p:spPr>
        <p:txBody>
          <a:bodyPr/>
          <a:lstStyle/>
          <a:p>
            <a:endParaRPr lang="zh-CN" altLang="en-US"/>
          </a:p>
        </p:txBody>
      </p:sp>
      <p:sp>
        <p:nvSpPr>
          <p:cNvPr id="13" name="Shape 11"/>
          <p:cNvSpPr/>
          <p:nvPr/>
        </p:nvSpPr>
        <p:spPr>
          <a:xfrm>
            <a:off x="3301464" y="2781274"/>
            <a:ext cx="438912" cy="438912"/>
          </a:xfrm>
          <a:custGeom>
            <a:avLst/>
            <a:gdLst/>
            <a:ahLst/>
            <a:cxnLst/>
            <a:rect l="l" t="t" r="r" b="b"/>
            <a:pathLst>
              <a:path w="438912" h="438912">
                <a:moveTo>
                  <a:pt x="54864" y="0"/>
                </a:moveTo>
                <a:moveTo>
                  <a:pt x="54864" y="0"/>
                </a:moveTo>
                <a:lnTo>
                  <a:pt x="384048" y="0"/>
                </a:lnTo>
                <a:quadBezTo>
                  <a:pt x="438912" y="0"/>
                  <a:pt x="438912" y="54864"/>
                </a:quadBezTo>
                <a:lnTo>
                  <a:pt x="438912" y="384048"/>
                </a:lnTo>
                <a:quadBezTo>
                  <a:pt x="438912" y="438912"/>
                  <a:pt x="384048" y="438912"/>
                </a:quadBezTo>
                <a:lnTo>
                  <a:pt x="54864" y="438912"/>
                </a:lnTo>
                <a:quadBezTo>
                  <a:pt x="0" y="438912"/>
                  <a:pt x="0" y="384048"/>
                </a:quadBezTo>
                <a:lnTo>
                  <a:pt x="0" y="54864"/>
                </a:lnTo>
                <a:quadBezTo>
                  <a:pt x="0" y="0"/>
                  <a:pt x="54864" y="0"/>
                </a:quadBezTo>
                <a:close/>
              </a:path>
            </a:pathLst>
          </a:custGeom>
          <a:solidFill>
            <a:srgbClr val="0084FF"/>
          </a:solidFill>
          <a:ln/>
        </p:spPr>
        <p:txBody>
          <a:bodyPr/>
          <a:lstStyle/>
          <a:p>
            <a:endParaRPr lang="zh-CN" altLang="en-US"/>
          </a:p>
        </p:txBody>
      </p:sp>
      <p:sp>
        <p:nvSpPr>
          <p:cNvPr id="14" name="Text 12"/>
          <p:cNvSpPr/>
          <p:nvPr/>
        </p:nvSpPr>
        <p:spPr>
          <a:xfrm>
            <a:off x="3183690" y="2790418"/>
            <a:ext cx="674459" cy="420624"/>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872" b="1" dirty="0">
                <a:solidFill>
                  <a:srgbClr val="FFFFFF"/>
                </a:solidFill>
                <a:latin typeface="Microsoft Yahei" pitchFamily="34" charset="0"/>
                <a:ea typeface="Microsoft Yahei" pitchFamily="34" charset="-122"/>
                <a:cs typeface="Microsoft Yahei" pitchFamily="34" charset="-120"/>
              </a:rPr>
              <a:t>04</a:t>
            </a:r>
            <a:endParaRPr lang="en-US" sz="1440" dirty="0"/>
          </a:p>
        </p:txBody>
      </p:sp>
      <p:sp>
        <p:nvSpPr>
          <p:cNvPr id="15" name="Shape 13"/>
          <p:cNvSpPr/>
          <p:nvPr/>
        </p:nvSpPr>
        <p:spPr>
          <a:xfrm>
            <a:off x="6553506" y="2781529"/>
            <a:ext cx="2031797" cy="438912"/>
          </a:xfrm>
          <a:custGeom>
            <a:avLst/>
            <a:gdLst/>
            <a:ahLst/>
            <a:cxnLst/>
            <a:rect l="l" t="t" r="r" b="b"/>
            <a:pathLst>
              <a:path w="2031797" h="438912">
                <a:moveTo>
                  <a:pt x="82723" y="0"/>
                </a:moveTo>
                <a:moveTo>
                  <a:pt x="82723" y="0"/>
                </a:moveTo>
                <a:lnTo>
                  <a:pt x="1949074" y="0"/>
                </a:lnTo>
                <a:quadBezTo>
                  <a:pt x="2031797" y="0"/>
                  <a:pt x="2031797" y="82723"/>
                </a:quadBezTo>
                <a:lnTo>
                  <a:pt x="2031797" y="356189"/>
                </a:lnTo>
                <a:quadBezTo>
                  <a:pt x="2031797" y="438912"/>
                  <a:pt x="1949074" y="438912"/>
                </a:quadBezTo>
                <a:lnTo>
                  <a:pt x="82723" y="438912"/>
                </a:lnTo>
                <a:quadBezTo>
                  <a:pt x="0" y="438912"/>
                  <a:pt x="0" y="356189"/>
                </a:quadBezTo>
                <a:lnTo>
                  <a:pt x="0" y="82723"/>
                </a:lnTo>
                <a:quadBezTo>
                  <a:pt x="0" y="0"/>
                  <a:pt x="82723" y="0"/>
                </a:quadBezTo>
                <a:close/>
              </a:path>
            </a:pathLst>
          </a:custGeom>
          <a:solidFill>
            <a:srgbClr val="0084FF"/>
          </a:solidFill>
          <a:ln/>
        </p:spPr>
        <p:txBody>
          <a:bodyPr/>
          <a:lstStyle/>
          <a:p>
            <a:endParaRPr lang="zh-CN" altLang="en-US"/>
          </a:p>
        </p:txBody>
      </p:sp>
      <p:sp>
        <p:nvSpPr>
          <p:cNvPr id="16" name="Shape 14"/>
          <p:cNvSpPr/>
          <p:nvPr/>
        </p:nvSpPr>
        <p:spPr>
          <a:xfrm rot="-10800000">
            <a:off x="8222350" y="2781018"/>
            <a:ext cx="544982" cy="438912"/>
          </a:xfrm>
          <a:custGeom>
            <a:avLst/>
            <a:gdLst/>
            <a:ahLst/>
            <a:cxnLst/>
            <a:rect l="l" t="t" r="r" b="b"/>
            <a:pathLst>
              <a:path w="544982" h="438912">
                <a:moveTo>
                  <a:pt x="163495" y="0"/>
                </a:moveTo>
                <a:moveTo>
                  <a:pt x="163495" y="0"/>
                </a:moveTo>
                <a:lnTo>
                  <a:pt x="544982" y="0"/>
                </a:lnTo>
                <a:lnTo>
                  <a:pt x="544982" y="219456"/>
                </a:lnTo>
                <a:lnTo>
                  <a:pt x="544982" y="438912"/>
                </a:lnTo>
                <a:lnTo>
                  <a:pt x="163495" y="438912"/>
                </a:lnTo>
                <a:lnTo>
                  <a:pt x="0" y="219456"/>
                </a:lnTo>
                <a:lnTo>
                  <a:pt x="163495" y="0"/>
                </a:lnTo>
                <a:close/>
              </a:path>
            </a:pathLst>
          </a:custGeom>
          <a:solidFill>
            <a:srgbClr val="0084FF"/>
          </a:solidFill>
          <a:ln/>
        </p:spPr>
        <p:txBody>
          <a:bodyPr/>
          <a:lstStyle/>
          <a:p>
            <a:endParaRPr lang="zh-CN" altLang="en-US"/>
          </a:p>
        </p:txBody>
      </p:sp>
      <p:sp>
        <p:nvSpPr>
          <p:cNvPr id="17" name="Shape 15"/>
          <p:cNvSpPr/>
          <p:nvPr/>
        </p:nvSpPr>
        <p:spPr>
          <a:xfrm>
            <a:off x="6069596" y="2781274"/>
            <a:ext cx="438912" cy="438912"/>
          </a:xfrm>
          <a:custGeom>
            <a:avLst/>
            <a:gdLst/>
            <a:ahLst/>
            <a:cxnLst/>
            <a:rect l="l" t="t" r="r" b="b"/>
            <a:pathLst>
              <a:path w="438912" h="438912">
                <a:moveTo>
                  <a:pt x="54864" y="0"/>
                </a:moveTo>
                <a:moveTo>
                  <a:pt x="54864" y="0"/>
                </a:moveTo>
                <a:lnTo>
                  <a:pt x="384048" y="0"/>
                </a:lnTo>
                <a:quadBezTo>
                  <a:pt x="438912" y="0"/>
                  <a:pt x="438912" y="54864"/>
                </a:quadBezTo>
                <a:lnTo>
                  <a:pt x="438912" y="384048"/>
                </a:lnTo>
                <a:quadBezTo>
                  <a:pt x="438912" y="438912"/>
                  <a:pt x="384048" y="438912"/>
                </a:quadBezTo>
                <a:lnTo>
                  <a:pt x="54864" y="438912"/>
                </a:lnTo>
                <a:quadBezTo>
                  <a:pt x="0" y="438912"/>
                  <a:pt x="0" y="384048"/>
                </a:quadBezTo>
                <a:lnTo>
                  <a:pt x="0" y="54864"/>
                </a:lnTo>
                <a:quadBezTo>
                  <a:pt x="0" y="0"/>
                  <a:pt x="54864" y="0"/>
                </a:quadBezTo>
                <a:close/>
              </a:path>
            </a:pathLst>
          </a:custGeom>
          <a:solidFill>
            <a:srgbClr val="0084FF"/>
          </a:solidFill>
          <a:ln/>
        </p:spPr>
        <p:txBody>
          <a:bodyPr/>
          <a:lstStyle/>
          <a:p>
            <a:endParaRPr lang="zh-CN" altLang="en-US"/>
          </a:p>
        </p:txBody>
      </p:sp>
      <p:sp>
        <p:nvSpPr>
          <p:cNvPr id="18" name="Text 16"/>
          <p:cNvSpPr/>
          <p:nvPr/>
        </p:nvSpPr>
        <p:spPr>
          <a:xfrm>
            <a:off x="5951823" y="2790418"/>
            <a:ext cx="674459" cy="420624"/>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872" b="1" dirty="0">
                <a:solidFill>
                  <a:srgbClr val="FFFFFF"/>
                </a:solidFill>
                <a:latin typeface="Microsoft Yahei" pitchFamily="34" charset="0"/>
                <a:ea typeface="Microsoft Yahei" pitchFamily="34" charset="-122"/>
                <a:cs typeface="Microsoft Yahei" pitchFamily="34" charset="-120"/>
              </a:rPr>
              <a:t>05</a:t>
            </a:r>
            <a:endParaRPr lang="en-US" sz="1440" dirty="0"/>
          </a:p>
        </p:txBody>
      </p:sp>
      <p:sp>
        <p:nvSpPr>
          <p:cNvPr id="19" name="Text 17"/>
          <p:cNvSpPr/>
          <p:nvPr/>
        </p:nvSpPr>
        <p:spPr>
          <a:xfrm>
            <a:off x="3792676" y="2772385"/>
            <a:ext cx="2087575" cy="388633"/>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200" b="1" dirty="0">
                <a:solidFill>
                  <a:srgbClr val="FFFFFF"/>
                </a:solidFill>
                <a:latin typeface="Microsoft Yahei" pitchFamily="34" charset="0"/>
                <a:ea typeface="Microsoft Yahei" pitchFamily="34" charset="-122"/>
                <a:cs typeface="Microsoft Yahei" pitchFamily="34" charset="-120"/>
              </a:rPr>
              <a:t>散列函数与邮件内容防篡改</a:t>
            </a:r>
            <a:endParaRPr lang="en-US" sz="1200" dirty="0"/>
          </a:p>
        </p:txBody>
      </p:sp>
      <p:sp>
        <p:nvSpPr>
          <p:cNvPr id="20" name="Text 18"/>
          <p:cNvSpPr/>
          <p:nvPr/>
        </p:nvSpPr>
        <p:spPr>
          <a:xfrm>
            <a:off x="6553506" y="2771874"/>
            <a:ext cx="2087575" cy="597279"/>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200" b="1" dirty="0">
                <a:solidFill>
                  <a:srgbClr val="FFFFFF"/>
                </a:solidFill>
                <a:latin typeface="Microsoft Yahei" pitchFamily="34" charset="0"/>
                <a:ea typeface="Microsoft Yahei" pitchFamily="34" charset="-122"/>
                <a:cs typeface="Microsoft Yahei" pitchFamily="34" charset="-120"/>
              </a:rPr>
              <a:t>多因素认证提升邮件账户安全性</a:t>
            </a:r>
            <a:endParaRPr lang="en-US" sz="1200" dirty="0"/>
          </a:p>
        </p:txBody>
      </p:sp>
      <p:sp>
        <p:nvSpPr>
          <p:cNvPr id="21" name="Text 19"/>
          <p:cNvSpPr/>
          <p:nvPr/>
        </p:nvSpPr>
        <p:spPr>
          <a:xfrm>
            <a:off x="1773689" y="1453896"/>
            <a:ext cx="2522830"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加密算法是保护电子邮件安全的核心，将原始邮件内容转化为密文，防止数据在传输和存储过程中被未授权访问。常见的对称加密算法加解密速度快，但密钥管理困难；非对称加密算法安全性高，但速度较慢。</a:t>
            </a:r>
            <a:endParaRPr lang="en-US" sz="1440" dirty="0"/>
          </a:p>
        </p:txBody>
      </p:sp>
      <p:sp>
        <p:nvSpPr>
          <p:cNvPr id="22" name="Text 20"/>
          <p:cNvSpPr/>
          <p:nvPr/>
        </p:nvSpPr>
        <p:spPr>
          <a:xfrm>
            <a:off x="4789928" y="1453896"/>
            <a:ext cx="2522749"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数字签名技术用于验证邮件的完整性和来源，确保邮件未被篡改或伪造。发件人通过私钥对邮件进行签名，收件人可利用公钥验证签名的有效性，从而保障邮件内容的真实性和可靠性。</a:t>
            </a:r>
            <a:endParaRPr lang="en-US" sz="1440" dirty="0"/>
          </a:p>
        </p:txBody>
      </p:sp>
      <p:sp>
        <p:nvSpPr>
          <p:cNvPr id="23" name="Shape 21"/>
          <p:cNvSpPr/>
          <p:nvPr/>
        </p:nvSpPr>
        <p:spPr>
          <a:xfrm>
            <a:off x="2267865" y="1018570"/>
            <a:ext cx="2031797" cy="438912"/>
          </a:xfrm>
          <a:custGeom>
            <a:avLst/>
            <a:gdLst/>
            <a:ahLst/>
            <a:cxnLst/>
            <a:rect l="l" t="t" r="r" b="b"/>
            <a:pathLst>
              <a:path w="2031797" h="438912">
                <a:moveTo>
                  <a:pt x="82723" y="0"/>
                </a:moveTo>
                <a:moveTo>
                  <a:pt x="82723" y="0"/>
                </a:moveTo>
                <a:lnTo>
                  <a:pt x="1949074" y="0"/>
                </a:lnTo>
                <a:quadBezTo>
                  <a:pt x="2031797" y="0"/>
                  <a:pt x="2031797" y="82723"/>
                </a:quadBezTo>
                <a:lnTo>
                  <a:pt x="2031797" y="356189"/>
                </a:lnTo>
                <a:quadBezTo>
                  <a:pt x="2031797" y="438912"/>
                  <a:pt x="1949074" y="438912"/>
                </a:quadBezTo>
                <a:lnTo>
                  <a:pt x="82723" y="438912"/>
                </a:lnTo>
                <a:quadBezTo>
                  <a:pt x="0" y="438912"/>
                  <a:pt x="0" y="356189"/>
                </a:quadBezTo>
                <a:lnTo>
                  <a:pt x="0" y="82723"/>
                </a:lnTo>
                <a:quadBezTo>
                  <a:pt x="0" y="0"/>
                  <a:pt x="82723" y="0"/>
                </a:quadBezTo>
                <a:close/>
              </a:path>
            </a:pathLst>
          </a:custGeom>
          <a:solidFill>
            <a:srgbClr val="0084FF"/>
          </a:solidFill>
          <a:ln/>
        </p:spPr>
        <p:txBody>
          <a:bodyPr/>
          <a:lstStyle/>
          <a:p>
            <a:endParaRPr lang="zh-CN" altLang="en-US"/>
          </a:p>
        </p:txBody>
      </p:sp>
      <p:sp>
        <p:nvSpPr>
          <p:cNvPr id="24" name="Shape 22"/>
          <p:cNvSpPr/>
          <p:nvPr/>
        </p:nvSpPr>
        <p:spPr>
          <a:xfrm rot="-10800000">
            <a:off x="3926680" y="1014126"/>
            <a:ext cx="544982" cy="438912"/>
          </a:xfrm>
          <a:custGeom>
            <a:avLst/>
            <a:gdLst/>
            <a:ahLst/>
            <a:cxnLst/>
            <a:rect l="l" t="t" r="r" b="b"/>
            <a:pathLst>
              <a:path w="544982" h="438912">
                <a:moveTo>
                  <a:pt x="163495" y="0"/>
                </a:moveTo>
                <a:moveTo>
                  <a:pt x="163495" y="0"/>
                </a:moveTo>
                <a:lnTo>
                  <a:pt x="544982" y="0"/>
                </a:lnTo>
                <a:lnTo>
                  <a:pt x="544982" y="219456"/>
                </a:lnTo>
                <a:lnTo>
                  <a:pt x="544982" y="438912"/>
                </a:lnTo>
                <a:lnTo>
                  <a:pt x="163495" y="438912"/>
                </a:lnTo>
                <a:lnTo>
                  <a:pt x="0" y="219456"/>
                </a:lnTo>
                <a:lnTo>
                  <a:pt x="163495" y="0"/>
                </a:lnTo>
                <a:close/>
              </a:path>
            </a:pathLst>
          </a:custGeom>
          <a:solidFill>
            <a:srgbClr val="0084FF"/>
          </a:solidFill>
          <a:ln/>
        </p:spPr>
        <p:txBody>
          <a:bodyPr/>
          <a:lstStyle/>
          <a:p>
            <a:endParaRPr lang="zh-CN" altLang="en-US"/>
          </a:p>
        </p:txBody>
      </p:sp>
      <p:sp>
        <p:nvSpPr>
          <p:cNvPr id="25" name="Shape 23"/>
          <p:cNvSpPr/>
          <p:nvPr/>
        </p:nvSpPr>
        <p:spPr>
          <a:xfrm>
            <a:off x="1773926" y="1014382"/>
            <a:ext cx="438912" cy="438912"/>
          </a:xfrm>
          <a:custGeom>
            <a:avLst/>
            <a:gdLst/>
            <a:ahLst/>
            <a:cxnLst/>
            <a:rect l="l" t="t" r="r" b="b"/>
            <a:pathLst>
              <a:path w="438912" h="438912">
                <a:moveTo>
                  <a:pt x="54864" y="0"/>
                </a:moveTo>
                <a:moveTo>
                  <a:pt x="54864" y="0"/>
                </a:moveTo>
                <a:lnTo>
                  <a:pt x="384048" y="0"/>
                </a:lnTo>
                <a:quadBezTo>
                  <a:pt x="438912" y="0"/>
                  <a:pt x="438912" y="54864"/>
                </a:quadBezTo>
                <a:lnTo>
                  <a:pt x="438912" y="384048"/>
                </a:lnTo>
                <a:quadBezTo>
                  <a:pt x="438912" y="438912"/>
                  <a:pt x="384048" y="438912"/>
                </a:quadBezTo>
                <a:lnTo>
                  <a:pt x="54864" y="438912"/>
                </a:lnTo>
                <a:quadBezTo>
                  <a:pt x="0" y="438912"/>
                  <a:pt x="0" y="384048"/>
                </a:quadBezTo>
                <a:lnTo>
                  <a:pt x="0" y="54864"/>
                </a:lnTo>
                <a:quadBezTo>
                  <a:pt x="0" y="0"/>
                  <a:pt x="54864" y="0"/>
                </a:quadBezTo>
                <a:close/>
              </a:path>
            </a:pathLst>
          </a:custGeom>
          <a:solidFill>
            <a:srgbClr val="0084FF"/>
          </a:solidFill>
          <a:ln/>
        </p:spPr>
        <p:txBody>
          <a:bodyPr/>
          <a:lstStyle/>
          <a:p>
            <a:endParaRPr lang="zh-CN" altLang="en-US"/>
          </a:p>
        </p:txBody>
      </p:sp>
      <p:sp>
        <p:nvSpPr>
          <p:cNvPr id="26" name="Text 24"/>
          <p:cNvSpPr/>
          <p:nvPr/>
        </p:nvSpPr>
        <p:spPr>
          <a:xfrm>
            <a:off x="1656153" y="1023526"/>
            <a:ext cx="674459" cy="420624"/>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872" b="1" dirty="0">
                <a:solidFill>
                  <a:srgbClr val="FFFFFF"/>
                </a:solidFill>
                <a:latin typeface="Microsoft Yahei" pitchFamily="34" charset="0"/>
                <a:ea typeface="Microsoft Yahei" pitchFamily="34" charset="-122"/>
                <a:cs typeface="Microsoft Yahei" pitchFamily="34" charset="-120"/>
              </a:rPr>
              <a:t>01</a:t>
            </a:r>
            <a:endParaRPr lang="en-US" sz="1440" dirty="0"/>
          </a:p>
        </p:txBody>
      </p:sp>
      <p:sp>
        <p:nvSpPr>
          <p:cNvPr id="27" name="Shape 25"/>
          <p:cNvSpPr/>
          <p:nvPr/>
        </p:nvSpPr>
        <p:spPr>
          <a:xfrm>
            <a:off x="5274021" y="1014984"/>
            <a:ext cx="2031797" cy="438912"/>
          </a:xfrm>
          <a:custGeom>
            <a:avLst/>
            <a:gdLst/>
            <a:ahLst/>
            <a:cxnLst/>
            <a:rect l="l" t="t" r="r" b="b"/>
            <a:pathLst>
              <a:path w="2031797" h="438912">
                <a:moveTo>
                  <a:pt x="82723" y="0"/>
                </a:moveTo>
                <a:moveTo>
                  <a:pt x="82723" y="0"/>
                </a:moveTo>
                <a:lnTo>
                  <a:pt x="1949074" y="0"/>
                </a:lnTo>
                <a:quadBezTo>
                  <a:pt x="2031797" y="0"/>
                  <a:pt x="2031797" y="82723"/>
                </a:quadBezTo>
                <a:lnTo>
                  <a:pt x="2031797" y="356189"/>
                </a:lnTo>
                <a:quadBezTo>
                  <a:pt x="2031797" y="438912"/>
                  <a:pt x="1949074" y="438912"/>
                </a:quadBezTo>
                <a:lnTo>
                  <a:pt x="82723" y="438912"/>
                </a:lnTo>
                <a:quadBezTo>
                  <a:pt x="0" y="438912"/>
                  <a:pt x="0" y="356189"/>
                </a:quadBezTo>
                <a:lnTo>
                  <a:pt x="0" y="82723"/>
                </a:lnTo>
                <a:quadBezTo>
                  <a:pt x="0" y="0"/>
                  <a:pt x="82723" y="0"/>
                </a:quadBezTo>
                <a:close/>
              </a:path>
            </a:pathLst>
          </a:custGeom>
          <a:solidFill>
            <a:srgbClr val="0084FF"/>
          </a:solidFill>
          <a:ln/>
        </p:spPr>
        <p:txBody>
          <a:bodyPr/>
          <a:lstStyle/>
          <a:p>
            <a:endParaRPr lang="zh-CN" altLang="en-US"/>
          </a:p>
        </p:txBody>
      </p:sp>
      <p:sp>
        <p:nvSpPr>
          <p:cNvPr id="28" name="Shape 26"/>
          <p:cNvSpPr/>
          <p:nvPr/>
        </p:nvSpPr>
        <p:spPr>
          <a:xfrm rot="-10800000">
            <a:off x="6942865" y="1014472"/>
            <a:ext cx="544982" cy="438912"/>
          </a:xfrm>
          <a:custGeom>
            <a:avLst/>
            <a:gdLst/>
            <a:ahLst/>
            <a:cxnLst/>
            <a:rect l="l" t="t" r="r" b="b"/>
            <a:pathLst>
              <a:path w="544982" h="438912">
                <a:moveTo>
                  <a:pt x="163495" y="0"/>
                </a:moveTo>
                <a:moveTo>
                  <a:pt x="163495" y="0"/>
                </a:moveTo>
                <a:lnTo>
                  <a:pt x="544982" y="0"/>
                </a:lnTo>
                <a:lnTo>
                  <a:pt x="544982" y="219456"/>
                </a:lnTo>
                <a:lnTo>
                  <a:pt x="544982" y="438912"/>
                </a:lnTo>
                <a:lnTo>
                  <a:pt x="163495" y="438912"/>
                </a:lnTo>
                <a:lnTo>
                  <a:pt x="0" y="219456"/>
                </a:lnTo>
                <a:lnTo>
                  <a:pt x="163495" y="0"/>
                </a:lnTo>
                <a:close/>
              </a:path>
            </a:pathLst>
          </a:custGeom>
          <a:solidFill>
            <a:srgbClr val="0084FF"/>
          </a:solidFill>
          <a:ln/>
        </p:spPr>
        <p:txBody>
          <a:bodyPr/>
          <a:lstStyle/>
          <a:p>
            <a:endParaRPr lang="zh-CN" altLang="en-US"/>
          </a:p>
        </p:txBody>
      </p:sp>
      <p:sp>
        <p:nvSpPr>
          <p:cNvPr id="29" name="Shape 27"/>
          <p:cNvSpPr/>
          <p:nvPr/>
        </p:nvSpPr>
        <p:spPr>
          <a:xfrm>
            <a:off x="4790111" y="1014728"/>
            <a:ext cx="438912" cy="438912"/>
          </a:xfrm>
          <a:custGeom>
            <a:avLst/>
            <a:gdLst/>
            <a:ahLst/>
            <a:cxnLst/>
            <a:rect l="l" t="t" r="r" b="b"/>
            <a:pathLst>
              <a:path w="438912" h="438912">
                <a:moveTo>
                  <a:pt x="54864" y="0"/>
                </a:moveTo>
                <a:moveTo>
                  <a:pt x="54864" y="0"/>
                </a:moveTo>
                <a:lnTo>
                  <a:pt x="384048" y="0"/>
                </a:lnTo>
                <a:quadBezTo>
                  <a:pt x="438912" y="0"/>
                  <a:pt x="438912" y="54864"/>
                </a:quadBezTo>
                <a:lnTo>
                  <a:pt x="438912" y="384048"/>
                </a:lnTo>
                <a:quadBezTo>
                  <a:pt x="438912" y="438912"/>
                  <a:pt x="384048" y="438912"/>
                </a:quadBezTo>
                <a:lnTo>
                  <a:pt x="54864" y="438912"/>
                </a:lnTo>
                <a:quadBezTo>
                  <a:pt x="0" y="438912"/>
                  <a:pt x="0" y="384048"/>
                </a:quadBezTo>
                <a:lnTo>
                  <a:pt x="0" y="54864"/>
                </a:lnTo>
                <a:quadBezTo>
                  <a:pt x="0" y="0"/>
                  <a:pt x="54864" y="0"/>
                </a:quadBezTo>
                <a:close/>
              </a:path>
            </a:pathLst>
          </a:custGeom>
          <a:solidFill>
            <a:srgbClr val="0084FF"/>
          </a:solidFill>
          <a:ln/>
        </p:spPr>
        <p:txBody>
          <a:bodyPr/>
          <a:lstStyle/>
          <a:p>
            <a:endParaRPr lang="zh-CN" altLang="en-US"/>
          </a:p>
        </p:txBody>
      </p:sp>
      <p:sp>
        <p:nvSpPr>
          <p:cNvPr id="30" name="Text 28"/>
          <p:cNvSpPr/>
          <p:nvPr/>
        </p:nvSpPr>
        <p:spPr>
          <a:xfrm>
            <a:off x="4672337" y="1023872"/>
            <a:ext cx="674459" cy="420624"/>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872" b="1" dirty="0">
                <a:solidFill>
                  <a:srgbClr val="FFFFFF"/>
                </a:solidFill>
                <a:latin typeface="Microsoft Yahei" pitchFamily="34" charset="0"/>
                <a:ea typeface="Microsoft Yahei" pitchFamily="34" charset="-122"/>
                <a:cs typeface="Microsoft Yahei" pitchFamily="34" charset="-120"/>
              </a:rPr>
              <a:t>02</a:t>
            </a:r>
            <a:endParaRPr lang="en-US" sz="1440" dirty="0"/>
          </a:p>
        </p:txBody>
      </p:sp>
      <p:sp>
        <p:nvSpPr>
          <p:cNvPr id="31" name="Text 29"/>
          <p:cNvSpPr/>
          <p:nvPr/>
        </p:nvSpPr>
        <p:spPr>
          <a:xfrm>
            <a:off x="2267865" y="996696"/>
            <a:ext cx="2087575" cy="388633"/>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200" b="1" dirty="0">
                <a:solidFill>
                  <a:srgbClr val="FFFFFF"/>
                </a:solidFill>
                <a:latin typeface="Microsoft Yahei" pitchFamily="34" charset="0"/>
                <a:ea typeface="Microsoft Yahei" pitchFamily="34" charset="-122"/>
                <a:cs typeface="Microsoft Yahei" pitchFamily="34" charset="-120"/>
              </a:rPr>
              <a:t>加密算法在电子邮件中应用</a:t>
            </a:r>
            <a:endParaRPr lang="en-US" sz="1200" dirty="0"/>
          </a:p>
        </p:txBody>
      </p:sp>
      <p:sp>
        <p:nvSpPr>
          <p:cNvPr id="32" name="Text 30"/>
          <p:cNvSpPr/>
          <p:nvPr/>
        </p:nvSpPr>
        <p:spPr>
          <a:xfrm>
            <a:off x="5280929" y="1005840"/>
            <a:ext cx="2087575" cy="388633"/>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200" b="1" dirty="0">
                <a:solidFill>
                  <a:srgbClr val="FFFFFF"/>
                </a:solidFill>
                <a:latin typeface="Microsoft Yahei" pitchFamily="34" charset="0"/>
                <a:ea typeface="Microsoft Yahei" pitchFamily="34" charset="-122"/>
                <a:cs typeface="Microsoft Yahei" pitchFamily="34" charset="-120"/>
              </a:rPr>
              <a:t>数字签名与邮件完整性验证</a:t>
            </a:r>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智能设备加密技术</a:t>
            </a:r>
            <a:endParaRPr lang="en-US" sz="1440" dirty="0"/>
          </a:p>
        </p:txBody>
      </p:sp>
      <p:sp>
        <p:nvSpPr>
          <p:cNvPr id="3" name="Shape 1"/>
          <p:cNvSpPr/>
          <p:nvPr/>
        </p:nvSpPr>
        <p:spPr>
          <a:xfrm rot="-5400000">
            <a:off x="1250517" y="242421"/>
            <a:ext cx="1661560" cy="3157611"/>
          </a:xfrm>
          <a:custGeom>
            <a:avLst/>
            <a:gdLst/>
            <a:ahLst/>
            <a:cxnLst/>
            <a:rect l="l" t="t" r="r" b="b"/>
            <a:pathLst>
              <a:path w="1661560" h="3157611">
                <a:moveTo>
                  <a:pt x="0" y="0"/>
                </a:moveTo>
                <a:moveTo>
                  <a:pt x="0" y="0"/>
                </a:moveTo>
                <a:lnTo>
                  <a:pt x="1661560" y="0"/>
                </a:lnTo>
                <a:lnTo>
                  <a:pt x="1661560" y="3157611"/>
                </a:lnTo>
                <a:lnTo>
                  <a:pt x="0" y="3157611"/>
                </a:lnTo>
                <a:close/>
              </a:path>
            </a:pathLst>
          </a:custGeom>
          <a:solidFill>
            <a:srgbClr val="5196FF">
              <a:alpha val="10000"/>
            </a:srgbClr>
          </a:solidFill>
          <a:ln/>
        </p:spPr>
        <p:txBody>
          <a:bodyPr/>
          <a:lstStyle/>
          <a:p>
            <a:endParaRPr lang="zh-CN" altLang="en-US"/>
          </a:p>
        </p:txBody>
      </p:sp>
      <p:sp>
        <p:nvSpPr>
          <p:cNvPr id="4" name="Shape 2"/>
          <p:cNvSpPr/>
          <p:nvPr/>
        </p:nvSpPr>
        <p:spPr>
          <a:xfrm rot="-5400000" flipH="1" flipV="1">
            <a:off x="6112877" y="242421"/>
            <a:ext cx="1661560" cy="3157611"/>
          </a:xfrm>
          <a:custGeom>
            <a:avLst/>
            <a:gdLst/>
            <a:ahLst/>
            <a:cxnLst/>
            <a:rect l="l" t="t" r="r" b="b"/>
            <a:pathLst>
              <a:path w="1661560" h="3157611">
                <a:moveTo>
                  <a:pt x="0" y="0"/>
                </a:moveTo>
                <a:moveTo>
                  <a:pt x="0" y="0"/>
                </a:moveTo>
                <a:lnTo>
                  <a:pt x="1661560" y="0"/>
                </a:lnTo>
                <a:lnTo>
                  <a:pt x="1661560" y="3157611"/>
                </a:lnTo>
                <a:lnTo>
                  <a:pt x="0" y="3157611"/>
                </a:lnTo>
                <a:close/>
              </a:path>
            </a:pathLst>
          </a:custGeom>
          <a:solidFill>
            <a:srgbClr val="5196FF">
              <a:alpha val="10000"/>
            </a:srgbClr>
          </a:solidFill>
          <a:ln/>
        </p:spPr>
        <p:txBody>
          <a:bodyPr/>
          <a:lstStyle/>
          <a:p>
            <a:endParaRPr lang="zh-CN" altLang="en-US"/>
          </a:p>
        </p:txBody>
      </p:sp>
      <p:sp>
        <p:nvSpPr>
          <p:cNvPr id="5" name="Shape 3"/>
          <p:cNvSpPr/>
          <p:nvPr/>
        </p:nvSpPr>
        <p:spPr>
          <a:xfrm rot="-5400000" flipV="1">
            <a:off x="1250517" y="1975308"/>
            <a:ext cx="1661560" cy="3157611"/>
          </a:xfrm>
          <a:custGeom>
            <a:avLst/>
            <a:gdLst/>
            <a:ahLst/>
            <a:cxnLst/>
            <a:rect l="l" t="t" r="r" b="b"/>
            <a:pathLst>
              <a:path w="1661560" h="3157611">
                <a:moveTo>
                  <a:pt x="0" y="0"/>
                </a:moveTo>
                <a:moveTo>
                  <a:pt x="0" y="0"/>
                </a:moveTo>
                <a:lnTo>
                  <a:pt x="1661560" y="0"/>
                </a:lnTo>
                <a:lnTo>
                  <a:pt x="1661560" y="3157611"/>
                </a:lnTo>
                <a:lnTo>
                  <a:pt x="0" y="3157611"/>
                </a:lnTo>
                <a:close/>
              </a:path>
            </a:pathLst>
          </a:custGeom>
          <a:solidFill>
            <a:srgbClr val="5196FF">
              <a:alpha val="10000"/>
            </a:srgbClr>
          </a:solidFill>
          <a:ln/>
        </p:spPr>
        <p:txBody>
          <a:bodyPr/>
          <a:lstStyle/>
          <a:p>
            <a:endParaRPr lang="zh-CN" altLang="en-US"/>
          </a:p>
        </p:txBody>
      </p:sp>
      <p:sp>
        <p:nvSpPr>
          <p:cNvPr id="6" name="Shape 4"/>
          <p:cNvSpPr/>
          <p:nvPr/>
        </p:nvSpPr>
        <p:spPr>
          <a:xfrm rot="-5400000">
            <a:off x="6112877" y="1975308"/>
            <a:ext cx="1661560" cy="3157611"/>
          </a:xfrm>
          <a:custGeom>
            <a:avLst/>
            <a:gdLst/>
            <a:ahLst/>
            <a:cxnLst/>
            <a:rect l="l" t="t" r="r" b="b"/>
            <a:pathLst>
              <a:path w="1661560" h="3157611">
                <a:moveTo>
                  <a:pt x="0" y="0"/>
                </a:moveTo>
                <a:moveTo>
                  <a:pt x="0" y="0"/>
                </a:moveTo>
                <a:lnTo>
                  <a:pt x="1661560" y="0"/>
                </a:lnTo>
                <a:lnTo>
                  <a:pt x="1661560" y="3157611"/>
                </a:lnTo>
                <a:lnTo>
                  <a:pt x="0" y="3157611"/>
                </a:lnTo>
                <a:close/>
              </a:path>
            </a:pathLst>
          </a:custGeom>
          <a:solidFill>
            <a:srgbClr val="5196FF">
              <a:alpha val="10000"/>
            </a:srgbClr>
          </a:solidFill>
          <a:ln/>
        </p:spPr>
        <p:txBody>
          <a:bodyPr/>
          <a:lstStyle/>
          <a:p>
            <a:endParaRPr lang="zh-CN" altLang="en-US"/>
          </a:p>
        </p:txBody>
      </p:sp>
      <p:sp>
        <p:nvSpPr>
          <p:cNvPr id="7" name="Shape 5"/>
          <p:cNvSpPr/>
          <p:nvPr/>
        </p:nvSpPr>
        <p:spPr>
          <a:xfrm>
            <a:off x="3716137" y="990447"/>
            <a:ext cx="1592949" cy="3391950"/>
          </a:xfrm>
          <a:custGeom>
            <a:avLst/>
            <a:gdLst/>
            <a:ahLst/>
            <a:cxnLst/>
            <a:rect l="l" t="t" r="r" b="b"/>
            <a:pathLst>
              <a:path w="1592949" h="3391950">
                <a:moveTo>
                  <a:pt x="0" y="0"/>
                </a:moveTo>
                <a:moveTo>
                  <a:pt x="0" y="0"/>
                </a:moveTo>
                <a:lnTo>
                  <a:pt x="1592949" y="0"/>
                </a:lnTo>
                <a:lnTo>
                  <a:pt x="1592949" y="3391950"/>
                </a:lnTo>
                <a:lnTo>
                  <a:pt x="0" y="3391950"/>
                </a:lnTo>
                <a:close/>
              </a:path>
            </a:pathLst>
          </a:custGeom>
          <a:solidFill>
            <a:srgbClr val="5196FF">
              <a:alpha val="10000"/>
            </a:srgbClr>
          </a:solidFill>
          <a:ln/>
        </p:spPr>
        <p:txBody>
          <a:bodyPr/>
          <a:lstStyle/>
          <a:p>
            <a:endParaRPr lang="zh-CN" altLang="en-US"/>
          </a:p>
        </p:txBody>
      </p:sp>
      <p:sp>
        <p:nvSpPr>
          <p:cNvPr id="8" name="Text 6"/>
          <p:cNvSpPr/>
          <p:nvPr/>
        </p:nvSpPr>
        <p:spPr>
          <a:xfrm>
            <a:off x="502491" y="1277159"/>
            <a:ext cx="1013960" cy="108813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584" b="1" dirty="0">
                <a:solidFill>
                  <a:srgbClr val="0078FF"/>
                </a:solidFill>
                <a:latin typeface="Microsoft Yahei" pitchFamily="34" charset="0"/>
                <a:ea typeface="Microsoft Yahei" pitchFamily="34" charset="-122"/>
                <a:cs typeface="Microsoft Yahei" pitchFamily="34" charset="-120"/>
              </a:rPr>
              <a:t>智能设备加密技术概述</a:t>
            </a:r>
            <a:endParaRPr lang="en-US" sz="1440" dirty="0"/>
          </a:p>
        </p:txBody>
      </p:sp>
      <p:sp>
        <p:nvSpPr>
          <p:cNvPr id="9" name="Text 7"/>
          <p:cNvSpPr/>
          <p:nvPr/>
        </p:nvSpPr>
        <p:spPr>
          <a:xfrm>
            <a:off x="1516451" y="1181147"/>
            <a:ext cx="2054824" cy="1280160"/>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加密技术利用数学算法将原始数据转换为密文，保护信息不被未经授权的人访问。常见加密算法包括对称密钥加密和非对称密钥加密，前者速度快但密钥管理复杂，后者安全但速度较慢。</a:t>
            </a:r>
            <a:endParaRPr lang="en-US" sz="1440" dirty="0"/>
          </a:p>
        </p:txBody>
      </p:sp>
      <p:sp>
        <p:nvSpPr>
          <p:cNvPr id="10" name="Text 8"/>
          <p:cNvSpPr/>
          <p:nvPr/>
        </p:nvSpPr>
        <p:spPr>
          <a:xfrm>
            <a:off x="7508503" y="1277159"/>
            <a:ext cx="1013960" cy="108813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584" b="1" dirty="0">
                <a:solidFill>
                  <a:srgbClr val="0078FF"/>
                </a:solidFill>
                <a:latin typeface="Microsoft Yahei" pitchFamily="34" charset="0"/>
                <a:ea typeface="Microsoft Yahei" pitchFamily="34" charset="-122"/>
                <a:cs typeface="Microsoft Yahei" pitchFamily="34" charset="-120"/>
              </a:rPr>
              <a:t>低成本智能设备加密方法</a:t>
            </a:r>
            <a:endParaRPr lang="en-US" sz="1440" dirty="0"/>
          </a:p>
        </p:txBody>
      </p:sp>
      <p:sp>
        <p:nvSpPr>
          <p:cNvPr id="11" name="Text 9"/>
          <p:cNvSpPr/>
          <p:nvPr/>
        </p:nvSpPr>
        <p:spPr>
          <a:xfrm>
            <a:off x="5453678" y="1181147"/>
            <a:ext cx="2054824" cy="1280160"/>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针对低成本物联网智能设备，一种双重加密方法被提出，结合对称和非对称加密技术，在保证安全性的同时减少性能开销。这种方法通过优化密钥管理和实施简单高效的加密协议，提高通信过程的安全性。</a:t>
            </a:r>
            <a:endParaRPr lang="en-US" sz="1440" dirty="0"/>
          </a:p>
        </p:txBody>
      </p:sp>
      <p:sp>
        <p:nvSpPr>
          <p:cNvPr id="12" name="Text 10"/>
          <p:cNvSpPr/>
          <p:nvPr/>
        </p:nvSpPr>
        <p:spPr>
          <a:xfrm>
            <a:off x="502491" y="3010045"/>
            <a:ext cx="1013960" cy="108813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584" b="1" dirty="0">
                <a:solidFill>
                  <a:srgbClr val="0078FF"/>
                </a:solidFill>
                <a:latin typeface="Microsoft Yahei" pitchFamily="34" charset="0"/>
                <a:ea typeface="Microsoft Yahei" pitchFamily="34" charset="-122"/>
                <a:cs typeface="Microsoft Yahei" pitchFamily="34" charset="-120"/>
              </a:rPr>
              <a:t>智能医疗设备加密方法</a:t>
            </a:r>
            <a:endParaRPr lang="en-US" sz="1440" dirty="0"/>
          </a:p>
        </p:txBody>
      </p:sp>
      <p:sp>
        <p:nvSpPr>
          <p:cNvPr id="13" name="Text 11"/>
          <p:cNvSpPr/>
          <p:nvPr/>
        </p:nvSpPr>
        <p:spPr>
          <a:xfrm>
            <a:off x="1516451" y="2914033"/>
            <a:ext cx="2054824" cy="1280160"/>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智能医疗设备中的数据加密技术至关重要，通过数据加密技术如AES和RSA，保障患者隐私和医疗信息的安全。加密方法包括网络传输加密、存储介质加密等，确保数据在传输和存储中的隐私与安全。</a:t>
            </a:r>
            <a:endParaRPr lang="en-US" sz="1440" dirty="0"/>
          </a:p>
        </p:txBody>
      </p:sp>
      <p:sp>
        <p:nvSpPr>
          <p:cNvPr id="14" name="Text 12"/>
          <p:cNvSpPr/>
          <p:nvPr/>
        </p:nvSpPr>
        <p:spPr>
          <a:xfrm>
            <a:off x="7508503" y="3010045"/>
            <a:ext cx="1013960" cy="108813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584" b="1" dirty="0">
                <a:solidFill>
                  <a:srgbClr val="0078FF"/>
                </a:solidFill>
                <a:latin typeface="Microsoft Yahei" pitchFamily="34" charset="0"/>
                <a:ea typeface="Microsoft Yahei" pitchFamily="34" charset="-122"/>
                <a:cs typeface="Microsoft Yahei" pitchFamily="34" charset="-120"/>
              </a:rPr>
              <a:t>加密芯片应用</a:t>
            </a:r>
            <a:endParaRPr lang="en-US" sz="1440" dirty="0"/>
          </a:p>
        </p:txBody>
      </p:sp>
      <p:sp>
        <p:nvSpPr>
          <p:cNvPr id="15" name="Text 13"/>
          <p:cNvSpPr/>
          <p:nvPr/>
        </p:nvSpPr>
        <p:spPr>
          <a:xfrm>
            <a:off x="5453678" y="2914033"/>
            <a:ext cx="2054824" cy="1280160"/>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加密芯片是一种专门设计用于数据安全的硬件设备，广泛应用于智能手机、智能家居系统、工业控制系统等领域。其功能包括数据加密与解密、密钥管理和安全通信，提供高安全性的数据保护，防止数据泄露和篡改。</a:t>
            </a:r>
            <a:endParaRPr lang="en-US" sz="1440" dirty="0"/>
          </a:p>
        </p:txBody>
      </p:sp>
      <p:sp>
        <p:nvSpPr>
          <p:cNvPr id="16" name="Text 14"/>
          <p:cNvSpPr/>
          <p:nvPr/>
        </p:nvSpPr>
        <p:spPr>
          <a:xfrm>
            <a:off x="3716137" y="1363425"/>
            <a:ext cx="1592949" cy="786384"/>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584" b="1" dirty="0">
                <a:solidFill>
                  <a:srgbClr val="0078FF"/>
                </a:solidFill>
                <a:latin typeface="Microsoft Yahei" pitchFamily="34" charset="0"/>
                <a:ea typeface="Microsoft Yahei" pitchFamily="34" charset="-122"/>
                <a:cs typeface="Microsoft Yahei" pitchFamily="34" charset="-120"/>
              </a:rPr>
              <a:t>物联网设备加密挑战</a:t>
            </a:r>
            <a:endParaRPr lang="en-US" sz="1440" dirty="0"/>
          </a:p>
        </p:txBody>
      </p:sp>
      <p:sp>
        <p:nvSpPr>
          <p:cNvPr id="17" name="Text 15"/>
          <p:cNvSpPr/>
          <p:nvPr/>
        </p:nvSpPr>
        <p:spPr>
          <a:xfrm>
            <a:off x="3716137" y="1974749"/>
            <a:ext cx="1592949" cy="1719072"/>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物联网设备的普及带来数据安全和隐私的新挑战。轻量级加密技术和标准化解决方案是应对资源受限和实时传输需求的发展方向，同时需要解决密钥管理等安全问题。</a:t>
            </a:r>
            <a:endParaRPr lang="en-US" sz="144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90999" y="55104"/>
            <a:ext cx="1539163" cy="1660493"/>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7488" b="1" dirty="0">
                <a:solidFill>
                  <a:srgbClr val="00B8FF">
                    <a:alpha val="40000"/>
                  </a:srgbClr>
                </a:solidFill>
                <a:latin typeface="Arial" pitchFamily="34" charset="0"/>
                <a:ea typeface="Arial" pitchFamily="34" charset="-122"/>
                <a:cs typeface="Arial" pitchFamily="34" charset="-120"/>
              </a:rPr>
              <a:t>07</a:t>
            </a:r>
            <a:endParaRPr lang="en-US" sz="1440" dirty="0"/>
          </a:p>
        </p:txBody>
      </p:sp>
      <p:sp>
        <p:nvSpPr>
          <p:cNvPr id="3" name="Text 1"/>
          <p:cNvSpPr/>
          <p:nvPr/>
        </p:nvSpPr>
        <p:spPr>
          <a:xfrm>
            <a:off x="421735" y="1269684"/>
            <a:ext cx="5887830" cy="813816"/>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3312" b="1" dirty="0">
                <a:solidFill>
                  <a:srgbClr val="1CADE4"/>
                </a:solidFill>
                <a:latin typeface="Microsoft Yahei" pitchFamily="34" charset="0"/>
                <a:ea typeface="Microsoft Yahei" pitchFamily="34" charset="-122"/>
                <a:cs typeface="Microsoft Yahei" pitchFamily="34" charset="-120"/>
              </a:rPr>
              <a:t>密码学未来趋势</a:t>
            </a:r>
            <a:endParaRPr lang="en-US" sz="144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量子加密挑战与机遇</a:t>
            </a:r>
            <a:endParaRPr lang="en-US" sz="1440" dirty="0"/>
          </a:p>
        </p:txBody>
      </p:sp>
      <p:pic>
        <p:nvPicPr>
          <p:cNvPr id="3" name="Image 0" descr="preencoded.png"/>
          <p:cNvPicPr>
            <a:picLocks noChangeAspect="1"/>
          </p:cNvPicPr>
          <p:nvPr/>
        </p:nvPicPr>
        <p:blipFill>
          <a:blip r:embed="rId4">
            <a:alphaModFix amt="10000"/>
          </a:blip>
          <a:stretch>
            <a:fillRect/>
          </a:stretch>
        </p:blipFill>
        <p:spPr>
          <a:xfrm rot="6710272">
            <a:off x="4871867" y="1411156"/>
            <a:ext cx="451716" cy="451716"/>
          </a:xfrm>
          <a:prstGeom prst="rect">
            <a:avLst/>
          </a:prstGeom>
        </p:spPr>
      </p:pic>
      <p:pic>
        <p:nvPicPr>
          <p:cNvPr id="4" name="Image 1" descr="preencoded.png"/>
          <p:cNvPicPr>
            <a:picLocks noChangeAspect="1"/>
          </p:cNvPicPr>
          <p:nvPr/>
        </p:nvPicPr>
        <p:blipFill>
          <a:blip r:embed="rId4">
            <a:alphaModFix amt="10000"/>
          </a:blip>
          <a:stretch>
            <a:fillRect/>
          </a:stretch>
        </p:blipFill>
        <p:spPr>
          <a:xfrm rot="10223539">
            <a:off x="5002265" y="1975650"/>
            <a:ext cx="446249" cy="446249"/>
          </a:xfrm>
          <a:prstGeom prst="rect">
            <a:avLst/>
          </a:prstGeom>
        </p:spPr>
      </p:pic>
      <p:pic>
        <p:nvPicPr>
          <p:cNvPr id="5" name="Image 2" descr="preencoded.png"/>
          <p:cNvPicPr>
            <a:picLocks noChangeAspect="1"/>
          </p:cNvPicPr>
          <p:nvPr/>
        </p:nvPicPr>
        <p:blipFill>
          <a:blip r:embed="rId5">
            <a:alphaModFix amt="10000"/>
          </a:blip>
          <a:stretch>
            <a:fillRect/>
          </a:stretch>
        </p:blipFill>
        <p:spPr>
          <a:xfrm rot="3825486">
            <a:off x="4339471" y="1206382"/>
            <a:ext cx="441857" cy="441857"/>
          </a:xfrm>
          <a:prstGeom prst="rect">
            <a:avLst/>
          </a:prstGeom>
        </p:spPr>
      </p:pic>
      <p:pic>
        <p:nvPicPr>
          <p:cNvPr id="6" name="Image 3" descr="preencoded.png"/>
          <p:cNvPicPr>
            <a:picLocks noChangeAspect="1"/>
          </p:cNvPicPr>
          <p:nvPr/>
        </p:nvPicPr>
        <p:blipFill>
          <a:blip r:embed="rId5">
            <a:alphaModFix amt="10000"/>
          </a:blip>
          <a:stretch>
            <a:fillRect/>
          </a:stretch>
        </p:blipFill>
        <p:spPr>
          <a:xfrm rot="824317">
            <a:off x="3819070" y="1494470"/>
            <a:ext cx="439904" cy="439904"/>
          </a:xfrm>
          <a:prstGeom prst="rect">
            <a:avLst/>
          </a:prstGeom>
        </p:spPr>
      </p:pic>
      <p:pic>
        <p:nvPicPr>
          <p:cNvPr id="7" name="Image 4" descr="preencoded.png"/>
          <p:cNvPicPr>
            <a:picLocks noChangeAspect="1"/>
          </p:cNvPicPr>
          <p:nvPr/>
        </p:nvPicPr>
        <p:blipFill>
          <a:blip r:embed="rId6">
            <a:alphaModFix amt="10000"/>
          </a:blip>
          <a:stretch>
            <a:fillRect/>
          </a:stretch>
        </p:blipFill>
        <p:spPr>
          <a:xfrm rot="-2700000">
            <a:off x="3744212" y="2067182"/>
            <a:ext cx="398115" cy="398115"/>
          </a:xfrm>
          <a:prstGeom prst="rect">
            <a:avLst/>
          </a:prstGeom>
        </p:spPr>
      </p:pic>
      <p:pic>
        <p:nvPicPr>
          <p:cNvPr id="8" name="Image 5" descr="preencoded.png"/>
          <p:cNvPicPr>
            <a:picLocks noChangeAspect="1"/>
          </p:cNvPicPr>
          <p:nvPr/>
        </p:nvPicPr>
        <p:blipFill>
          <a:blip r:embed="rId7">
            <a:alphaModFix amt="40000"/>
          </a:blip>
          <a:stretch>
            <a:fillRect/>
          </a:stretch>
        </p:blipFill>
        <p:spPr>
          <a:xfrm>
            <a:off x="3597367" y="1568097"/>
            <a:ext cx="1949265" cy="1949265"/>
          </a:xfrm>
          <a:prstGeom prst="rect">
            <a:avLst/>
          </a:prstGeom>
        </p:spPr>
      </p:pic>
      <p:pic>
        <p:nvPicPr>
          <p:cNvPr id="9" name="Image 6" descr="preencoded.png"/>
          <p:cNvPicPr>
            <a:picLocks noChangeAspect="1"/>
          </p:cNvPicPr>
          <p:nvPr/>
        </p:nvPicPr>
        <p:blipFill>
          <a:blip r:embed="rId8">
            <a:alphaModFix amt="60000"/>
          </a:blip>
          <a:stretch>
            <a:fillRect/>
          </a:stretch>
        </p:blipFill>
        <p:spPr>
          <a:xfrm>
            <a:off x="3597367" y="1571444"/>
            <a:ext cx="1949265" cy="1949265"/>
          </a:xfrm>
          <a:prstGeom prst="rect">
            <a:avLst/>
          </a:prstGeom>
        </p:spPr>
      </p:pic>
      <p:pic>
        <p:nvPicPr>
          <p:cNvPr id="10" name="Image 7" descr="preencoded.png"/>
          <p:cNvPicPr>
            <a:picLocks noChangeAspect="1"/>
          </p:cNvPicPr>
          <p:nvPr/>
        </p:nvPicPr>
        <p:blipFill>
          <a:blip r:embed="rId9">
            <a:alphaModFix amt="80000"/>
          </a:blip>
          <a:stretch>
            <a:fillRect/>
          </a:stretch>
        </p:blipFill>
        <p:spPr>
          <a:xfrm>
            <a:off x="3597367" y="1578137"/>
            <a:ext cx="1949265" cy="1949265"/>
          </a:xfrm>
          <a:prstGeom prst="rect">
            <a:avLst/>
          </a:prstGeom>
        </p:spPr>
      </p:pic>
      <p:pic>
        <p:nvPicPr>
          <p:cNvPr id="11" name="Image 8" descr="preencoded.png"/>
          <p:cNvPicPr>
            <a:picLocks noChangeAspect="1"/>
          </p:cNvPicPr>
          <p:nvPr/>
        </p:nvPicPr>
        <p:blipFill>
          <a:blip r:embed="rId10"/>
          <a:stretch>
            <a:fillRect/>
          </a:stretch>
        </p:blipFill>
        <p:spPr>
          <a:xfrm>
            <a:off x="3597367" y="1574790"/>
            <a:ext cx="1949265" cy="1949265"/>
          </a:xfrm>
          <a:prstGeom prst="rect">
            <a:avLst/>
          </a:prstGeom>
        </p:spPr>
      </p:pic>
      <p:sp>
        <p:nvSpPr>
          <p:cNvPr id="12" name="Text 1"/>
          <p:cNvSpPr/>
          <p:nvPr/>
        </p:nvSpPr>
        <p:spPr>
          <a:xfrm>
            <a:off x="596714" y="1048817"/>
            <a:ext cx="3017520" cy="512064"/>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量子计算对传统加密威胁</a:t>
            </a:r>
            <a:endParaRPr lang="en-US" sz="1440" dirty="0"/>
          </a:p>
        </p:txBody>
      </p:sp>
      <p:sp>
        <p:nvSpPr>
          <p:cNvPr id="13" name="Text 2"/>
          <p:cNvSpPr/>
          <p:nvPr/>
        </p:nvSpPr>
        <p:spPr>
          <a:xfrm>
            <a:off x="642434" y="1443838"/>
            <a:ext cx="2971800" cy="1060704"/>
          </a:xfrm>
          <a:prstGeom prst="rect">
            <a:avLst/>
          </a:prstGeom>
          <a:noFill/>
          <a:ln/>
        </p:spPr>
        <p:txBody>
          <a:bodyPr wrap="square" lIns="95250" tIns="95250" rIns="95250" bIns="95250" rtlCol="0" anchor="t">
            <a:spAutoFit/>
          </a:bodyPr>
          <a:lstStyle/>
          <a:p>
            <a:pPr marL="0" indent="0" algn="r">
              <a:lnSpc>
                <a:spcPct val="100000"/>
              </a:lnSpc>
              <a:buNone/>
            </a:pPr>
            <a:r>
              <a:rPr lang="en-US" sz="1152" dirty="0">
                <a:solidFill>
                  <a:srgbClr val="333333"/>
                </a:solidFill>
                <a:latin typeface="Microsoft Yahei" pitchFamily="34" charset="0"/>
                <a:ea typeface="Microsoft Yahei" pitchFamily="34" charset="-122"/>
                <a:cs typeface="Microsoft Yahei" pitchFamily="34" charset="-120"/>
              </a:rPr>
              <a:t>量子计算机通过其强大的并行运算能力，能够快速破解许多传统加密算法。量子计算机利用量子比特进行计算，能够同时处理大量可能性，这使得传统加密技术如RSA和ElGamal面临巨大挑战。</a:t>
            </a:r>
            <a:endParaRPr lang="en-US" sz="1440" dirty="0"/>
          </a:p>
        </p:txBody>
      </p:sp>
      <p:sp>
        <p:nvSpPr>
          <p:cNvPr id="14" name="Text 3"/>
          <p:cNvSpPr/>
          <p:nvPr/>
        </p:nvSpPr>
        <p:spPr>
          <a:xfrm>
            <a:off x="5535727" y="1048839"/>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量子密钥分发原理</a:t>
            </a:r>
            <a:endParaRPr lang="en-US" sz="1440" dirty="0"/>
          </a:p>
        </p:txBody>
      </p:sp>
      <p:sp>
        <p:nvSpPr>
          <p:cNvPr id="15" name="Text 4"/>
          <p:cNvSpPr/>
          <p:nvPr/>
        </p:nvSpPr>
        <p:spPr>
          <a:xfrm>
            <a:off x="5535727" y="1443838"/>
            <a:ext cx="2971800"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量子密钥分发（QKD）利用量子纠缠和超距离作用，在安全性上优于经典密钥分发方法。QKD通过测量量子态来生成密钥，确保通信双方共享的密钥是安全的，即使受到攻击，也无法被破解。</a:t>
            </a:r>
            <a:endParaRPr lang="en-US" sz="1440" dirty="0"/>
          </a:p>
        </p:txBody>
      </p:sp>
      <p:sp>
        <p:nvSpPr>
          <p:cNvPr id="16" name="Text 5"/>
          <p:cNvSpPr/>
          <p:nvPr/>
        </p:nvSpPr>
        <p:spPr>
          <a:xfrm>
            <a:off x="596714" y="2832811"/>
            <a:ext cx="3017520" cy="512064"/>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量子通信实用化进展</a:t>
            </a:r>
            <a:endParaRPr lang="en-US" sz="1440" dirty="0"/>
          </a:p>
        </p:txBody>
      </p:sp>
      <p:sp>
        <p:nvSpPr>
          <p:cNvPr id="17" name="Text 6"/>
          <p:cNvSpPr/>
          <p:nvPr/>
        </p:nvSpPr>
        <p:spPr>
          <a:xfrm>
            <a:off x="642434" y="3202229"/>
            <a:ext cx="2971800" cy="1060704"/>
          </a:xfrm>
          <a:prstGeom prst="rect">
            <a:avLst/>
          </a:prstGeom>
          <a:noFill/>
          <a:ln/>
        </p:spPr>
        <p:txBody>
          <a:bodyPr wrap="square" lIns="95250" tIns="95250" rIns="95250" bIns="95250" rtlCol="0" anchor="t">
            <a:spAutoFit/>
          </a:bodyPr>
          <a:lstStyle/>
          <a:p>
            <a:pPr marL="0" indent="0" algn="r">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量子通信技术包括量子密钥分发（QKD）、量子隐形传态（QIP）等，正在逐步实现实用化。量子通信因其极高的安全性，已在中国、欧洲和美国得到应用，未来有望大规模部署，成为新一代信息安全基础设施。</a:t>
            </a:r>
            <a:endParaRPr lang="en-US" sz="1440" dirty="0"/>
          </a:p>
        </p:txBody>
      </p:sp>
      <p:sp>
        <p:nvSpPr>
          <p:cNvPr id="18" name="Text 7"/>
          <p:cNvSpPr/>
          <p:nvPr/>
        </p:nvSpPr>
        <p:spPr>
          <a:xfrm>
            <a:off x="5535727" y="2832811"/>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量子算法在密码学中应用</a:t>
            </a:r>
            <a:endParaRPr lang="en-US" sz="1440" dirty="0"/>
          </a:p>
        </p:txBody>
      </p:sp>
      <p:sp>
        <p:nvSpPr>
          <p:cNvPr id="19" name="Text 8"/>
          <p:cNvSpPr/>
          <p:nvPr/>
        </p:nvSpPr>
        <p:spPr>
          <a:xfrm>
            <a:off x="5535727" y="3202229"/>
            <a:ext cx="2971800"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量子算法如Shor的大数质因数分解算法和Grover的数据库搜索算法，为密码学提供了新的工具。这些算法可以加速公钥加密体制中的密钥生成和验证过程，提高整体加密效率，同时也带来了新的安全挑战。</a:t>
            </a:r>
            <a:endParaRPr lang="en-US" sz="144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密码学技术新方向</a:t>
            </a:r>
            <a:endParaRPr lang="en-US" sz="1440" dirty="0"/>
          </a:p>
        </p:txBody>
      </p:sp>
      <p:sp>
        <p:nvSpPr>
          <p:cNvPr id="3" name="Shape 1"/>
          <p:cNvSpPr/>
          <p:nvPr/>
        </p:nvSpPr>
        <p:spPr>
          <a:xfrm>
            <a:off x="3762286" y="1694828"/>
            <a:ext cx="1619428" cy="1619428"/>
          </a:xfrm>
          <a:custGeom>
            <a:avLst/>
            <a:gdLst/>
            <a:ahLst/>
            <a:cxnLst/>
            <a:rect l="l" t="t" r="r" b="b"/>
            <a:pathLst>
              <a:path w="1619428" h="1619428">
                <a:moveTo>
                  <a:pt x="809714" y="0"/>
                </a:moveTo>
                <a:moveTo>
                  <a:pt x="809714" y="0"/>
                </a:moveTo>
                <a:cubicBezTo>
                  <a:pt x="1256607" y="0"/>
                  <a:pt x="1619428" y="362821"/>
                  <a:pt x="1619428" y="809714"/>
                </a:cubicBezTo>
                <a:cubicBezTo>
                  <a:pt x="1619428" y="1256607"/>
                  <a:pt x="1256607" y="1619428"/>
                  <a:pt x="809714" y="1619428"/>
                </a:cubicBezTo>
                <a:cubicBezTo>
                  <a:pt x="362821" y="1619428"/>
                  <a:pt x="0" y="1256607"/>
                  <a:pt x="0" y="809714"/>
                </a:cubicBezTo>
                <a:cubicBezTo>
                  <a:pt x="0" y="362821"/>
                  <a:pt x="362821" y="0"/>
                  <a:pt x="809714" y="0"/>
                </a:cubicBezTo>
                <a:close/>
              </a:path>
            </a:pathLst>
          </a:custGeom>
          <a:solidFill>
            <a:srgbClr val="0084FF">
              <a:alpha val="20000"/>
            </a:srgbClr>
          </a:solidFill>
          <a:ln/>
        </p:spPr>
        <p:txBody>
          <a:bodyPr/>
          <a:lstStyle/>
          <a:p>
            <a:endParaRPr lang="zh-CN" altLang="en-US"/>
          </a:p>
        </p:txBody>
      </p:sp>
      <p:sp>
        <p:nvSpPr>
          <p:cNvPr id="4" name="Text 2"/>
          <p:cNvSpPr/>
          <p:nvPr/>
        </p:nvSpPr>
        <p:spPr>
          <a:xfrm>
            <a:off x="596714" y="1048817"/>
            <a:ext cx="3017520" cy="512064"/>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后量子密码学</a:t>
            </a:r>
            <a:endParaRPr lang="en-US" sz="1440" dirty="0"/>
          </a:p>
        </p:txBody>
      </p:sp>
      <p:sp>
        <p:nvSpPr>
          <p:cNvPr id="5" name="Text 3"/>
          <p:cNvSpPr/>
          <p:nvPr/>
        </p:nvSpPr>
        <p:spPr>
          <a:xfrm>
            <a:off x="642434" y="1443838"/>
            <a:ext cx="2971800" cy="1060704"/>
          </a:xfrm>
          <a:prstGeom prst="rect">
            <a:avLst/>
          </a:prstGeom>
          <a:noFill/>
          <a:ln/>
        </p:spPr>
        <p:txBody>
          <a:bodyPr wrap="square" lIns="95250" tIns="95250" rIns="95250" bIns="95250" rtlCol="0" anchor="t">
            <a:spAutoFit/>
          </a:bodyPr>
          <a:lstStyle/>
          <a:p>
            <a:pPr marL="0" indent="0" algn="r">
              <a:lnSpc>
                <a:spcPct val="100000"/>
              </a:lnSpc>
              <a:buNone/>
            </a:pPr>
            <a:r>
              <a:rPr lang="en-US" sz="1152" dirty="0">
                <a:solidFill>
                  <a:srgbClr val="333333"/>
                </a:solidFill>
                <a:latin typeface="Microsoft Yahei" pitchFamily="34" charset="0"/>
                <a:ea typeface="Microsoft Yahei" pitchFamily="34" charset="-122"/>
                <a:cs typeface="Microsoft Yahei" pitchFamily="34" charset="-120"/>
              </a:rPr>
              <a:t>后量子密码学（PQC）研究更为活跃，旨在应对量子计算对传统密码学的冲击。通过设计无法被量子计算机破解的加密算法，保障信息安全在新时代的需求。</a:t>
            </a:r>
            <a:endParaRPr lang="en-US" sz="1440" dirty="0"/>
          </a:p>
        </p:txBody>
      </p:sp>
      <p:sp>
        <p:nvSpPr>
          <p:cNvPr id="6" name="Text 4"/>
          <p:cNvSpPr/>
          <p:nvPr/>
        </p:nvSpPr>
        <p:spPr>
          <a:xfrm>
            <a:off x="5535727" y="1048839"/>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零知识证明</a:t>
            </a:r>
            <a:endParaRPr lang="en-US" sz="1440" dirty="0"/>
          </a:p>
        </p:txBody>
      </p:sp>
      <p:sp>
        <p:nvSpPr>
          <p:cNvPr id="7" name="Text 5"/>
          <p:cNvSpPr/>
          <p:nvPr/>
        </p:nvSpPr>
        <p:spPr>
          <a:xfrm>
            <a:off x="5535727" y="1443838"/>
            <a:ext cx="2971800"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零知识证明是一种重要的密码学技术，允许一方向另一方证明某个陈述是正确的，而无需透露任何使该陈述被证实的具体信息。这种技术在隐私保护、数据完整性验证等领域有广泛应用。</a:t>
            </a:r>
            <a:endParaRPr lang="en-US" sz="1440" dirty="0"/>
          </a:p>
        </p:txBody>
      </p:sp>
      <p:sp>
        <p:nvSpPr>
          <p:cNvPr id="8" name="Text 6"/>
          <p:cNvSpPr/>
          <p:nvPr/>
        </p:nvSpPr>
        <p:spPr>
          <a:xfrm>
            <a:off x="596714" y="2832811"/>
            <a:ext cx="3017520" cy="512064"/>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密码学的自动化与公理化趋势</a:t>
            </a:r>
            <a:endParaRPr lang="en-US" sz="1440" dirty="0"/>
          </a:p>
        </p:txBody>
      </p:sp>
      <p:sp>
        <p:nvSpPr>
          <p:cNvPr id="9" name="Text 7"/>
          <p:cNvSpPr/>
          <p:nvPr/>
        </p:nvSpPr>
        <p:spPr>
          <a:xfrm>
            <a:off x="642434" y="3202229"/>
            <a:ext cx="2971800" cy="1060704"/>
          </a:xfrm>
          <a:prstGeom prst="rect">
            <a:avLst/>
          </a:prstGeom>
          <a:noFill/>
          <a:ln/>
        </p:spPr>
        <p:txBody>
          <a:bodyPr wrap="square" lIns="95250" tIns="95250" rIns="95250" bIns="95250" rtlCol="0" anchor="t">
            <a:spAutoFit/>
          </a:bodyPr>
          <a:lstStyle/>
          <a:p>
            <a:pPr marL="0" indent="0" algn="r">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密码学的自动化与公理化趋势体现在对算法可证明安全性的追求上。利用自动化工具和数学公理，研究者可以证明加密协议的安全性，减少人为错误，提高密码系统的信任度。</a:t>
            </a:r>
            <a:endParaRPr lang="en-US" sz="1440" dirty="0"/>
          </a:p>
        </p:txBody>
      </p:sp>
      <p:sp>
        <p:nvSpPr>
          <p:cNvPr id="10" name="Text 8"/>
          <p:cNvSpPr/>
          <p:nvPr/>
        </p:nvSpPr>
        <p:spPr>
          <a:xfrm>
            <a:off x="5535727" y="2832811"/>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大模型推理隐私保护</a:t>
            </a:r>
            <a:endParaRPr lang="en-US" sz="1440" dirty="0"/>
          </a:p>
        </p:txBody>
      </p:sp>
      <p:sp>
        <p:nvSpPr>
          <p:cNvPr id="11" name="Text 9"/>
          <p:cNvSpPr/>
          <p:nvPr/>
        </p:nvSpPr>
        <p:spPr>
          <a:xfrm>
            <a:off x="5535727" y="3202229"/>
            <a:ext cx="2971800" cy="10607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随着大数据和人工智能的发展，大模型推理的隐私保护成为关注焦点。CipherGPT等新技术通过安全矩阵乘法、GELU函数和安全采样方式，提升性能的同时确保用户隐私不被泄露。</a:t>
            </a:r>
            <a:endParaRPr lang="en-US" sz="1440" dirty="0"/>
          </a:p>
        </p:txBody>
      </p:sp>
      <p:pic>
        <p:nvPicPr>
          <p:cNvPr id="12" name="Image 0" descr="preencoded.png"/>
          <p:cNvPicPr>
            <a:picLocks noChangeAspect="1"/>
          </p:cNvPicPr>
          <p:nvPr/>
        </p:nvPicPr>
        <p:blipFill>
          <a:blip r:embed="rId4"/>
          <a:stretch>
            <a:fillRect/>
          </a:stretch>
        </p:blipFill>
        <p:spPr>
          <a:xfrm>
            <a:off x="3838831" y="1782652"/>
            <a:ext cx="1466338" cy="14437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90999" y="55104"/>
            <a:ext cx="1539163" cy="1660493"/>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7488" b="1" dirty="0">
                <a:solidFill>
                  <a:srgbClr val="00B8FF">
                    <a:alpha val="40000"/>
                  </a:srgbClr>
                </a:solidFill>
                <a:latin typeface="Arial" pitchFamily="34" charset="0"/>
                <a:ea typeface="Arial" pitchFamily="34" charset="-122"/>
                <a:cs typeface="Arial" pitchFamily="34" charset="-120"/>
              </a:rPr>
              <a:t>01</a:t>
            </a:r>
            <a:endParaRPr lang="en-US" sz="1440" dirty="0"/>
          </a:p>
        </p:txBody>
      </p:sp>
      <p:sp>
        <p:nvSpPr>
          <p:cNvPr id="3" name="Text 1"/>
          <p:cNvSpPr/>
          <p:nvPr/>
        </p:nvSpPr>
        <p:spPr>
          <a:xfrm>
            <a:off x="421735" y="1269684"/>
            <a:ext cx="5887830" cy="813816"/>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3312" b="1" dirty="0">
                <a:solidFill>
                  <a:srgbClr val="1CADE4"/>
                </a:solidFill>
                <a:latin typeface="Microsoft Yahei" pitchFamily="34" charset="0"/>
                <a:ea typeface="Microsoft Yahei" pitchFamily="34" charset="-122"/>
                <a:cs typeface="Microsoft Yahei" pitchFamily="34" charset="-120"/>
              </a:rPr>
              <a:t>密码学概述</a:t>
            </a:r>
            <a:endParaRPr lang="en-US" sz="144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密码学与信息论关系</a:t>
            </a:r>
            <a:endParaRPr lang="en-US" sz="1440" dirty="0"/>
          </a:p>
        </p:txBody>
      </p:sp>
      <p:sp>
        <p:nvSpPr>
          <p:cNvPr id="3" name="Text 1"/>
          <p:cNvSpPr/>
          <p:nvPr/>
        </p:nvSpPr>
        <p:spPr>
          <a:xfrm>
            <a:off x="886148" y="1536231"/>
            <a:ext cx="2212848" cy="384048"/>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584" b="1" dirty="0">
                <a:solidFill>
                  <a:srgbClr val="0078FF"/>
                </a:solidFill>
                <a:latin typeface="Microsoft Yahei" pitchFamily="34" charset="0"/>
                <a:ea typeface="Microsoft Yahei" pitchFamily="34" charset="-122"/>
                <a:cs typeface="Microsoft Yahei" pitchFamily="34" charset="-120"/>
              </a:rPr>
              <a:t>信息论基本概念</a:t>
            </a:r>
            <a:endParaRPr lang="en-US" sz="1440" dirty="0"/>
          </a:p>
        </p:txBody>
      </p:sp>
      <p:sp>
        <p:nvSpPr>
          <p:cNvPr id="4" name="Text 2"/>
          <p:cNvSpPr/>
          <p:nvPr/>
        </p:nvSpPr>
        <p:spPr>
          <a:xfrm>
            <a:off x="886148" y="1920279"/>
            <a:ext cx="2212848" cy="1828800"/>
          </a:xfrm>
          <a:prstGeom prst="rect">
            <a:avLst/>
          </a:prstGeom>
          <a:noFill/>
          <a:ln/>
        </p:spPr>
        <p:txBody>
          <a:bodyPr wrap="square" lIns="95250" tIns="95250" rIns="95250" bIns="95250" rtlCol="0" anchor="t">
            <a:spAutoFit/>
          </a:bodyPr>
          <a:lstStyle/>
          <a:p>
            <a:pPr marL="0" indent="0" algn="just">
              <a:lnSpc>
                <a:spcPct val="1125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信息论是研究信息的传输、存储和处理的科学，主要关注信息的有效性和可靠性。信息熵是信息论中的核心概念，用于衡量信息的不确定性或随机性。</a:t>
            </a:r>
            <a:endParaRPr lang="en-US" sz="1440" dirty="0"/>
          </a:p>
        </p:txBody>
      </p:sp>
      <p:sp>
        <p:nvSpPr>
          <p:cNvPr id="5" name="Shape 3"/>
          <p:cNvSpPr/>
          <p:nvPr/>
        </p:nvSpPr>
        <p:spPr>
          <a:xfrm>
            <a:off x="886489" y="1045921"/>
            <a:ext cx="426013" cy="426013"/>
          </a:xfrm>
          <a:custGeom>
            <a:avLst/>
            <a:gdLst/>
            <a:ahLst/>
            <a:cxnLst/>
            <a:rect l="l" t="t" r="r" b="b"/>
            <a:pathLst>
              <a:path w="426013" h="426013">
                <a:moveTo>
                  <a:pt x="213006" y="0"/>
                </a:moveTo>
                <a:moveTo>
                  <a:pt x="213006" y="0"/>
                </a:moveTo>
                <a:cubicBezTo>
                  <a:pt x="330568" y="0"/>
                  <a:pt x="426013" y="95445"/>
                  <a:pt x="426013" y="213006"/>
                </a:cubicBezTo>
                <a:cubicBezTo>
                  <a:pt x="426013" y="330568"/>
                  <a:pt x="330568" y="426013"/>
                  <a:pt x="213006" y="426013"/>
                </a:cubicBezTo>
                <a:cubicBezTo>
                  <a:pt x="95445" y="426013"/>
                  <a:pt x="0" y="330568"/>
                  <a:pt x="0" y="213006"/>
                </a:cubicBezTo>
                <a:cubicBezTo>
                  <a:pt x="0" y="95445"/>
                  <a:pt x="95445" y="0"/>
                  <a:pt x="213006" y="0"/>
                </a:cubicBezTo>
                <a:close/>
              </a:path>
            </a:pathLst>
          </a:custGeom>
          <a:solidFill>
            <a:srgbClr val="0084FF"/>
          </a:solidFill>
          <a:ln/>
        </p:spPr>
        <p:txBody>
          <a:bodyPr/>
          <a:lstStyle/>
          <a:p>
            <a:endParaRPr lang="zh-CN" altLang="en-US"/>
          </a:p>
        </p:txBody>
      </p:sp>
      <p:sp>
        <p:nvSpPr>
          <p:cNvPr id="6" name="Text 4"/>
          <p:cNvSpPr/>
          <p:nvPr/>
        </p:nvSpPr>
        <p:spPr>
          <a:xfrm>
            <a:off x="813116" y="1076047"/>
            <a:ext cx="554470" cy="365760"/>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1440" b="1" dirty="0">
                <a:solidFill>
                  <a:srgbClr val="FFFFFF"/>
                </a:solidFill>
                <a:latin typeface="Microsoft Yahei" pitchFamily="34" charset="0"/>
                <a:ea typeface="Microsoft Yahei" pitchFamily="34" charset="-122"/>
                <a:cs typeface="Microsoft Yahei" pitchFamily="34" charset="-120"/>
              </a:rPr>
              <a:t>01</a:t>
            </a:r>
            <a:endParaRPr lang="en-US" sz="1440" dirty="0"/>
          </a:p>
        </p:txBody>
      </p:sp>
      <p:sp>
        <p:nvSpPr>
          <p:cNvPr id="7" name="Text 5"/>
          <p:cNvSpPr/>
          <p:nvPr/>
        </p:nvSpPr>
        <p:spPr>
          <a:xfrm>
            <a:off x="3502092" y="1527087"/>
            <a:ext cx="2212848" cy="384048"/>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584" b="1" dirty="0">
                <a:solidFill>
                  <a:srgbClr val="0078FF"/>
                </a:solidFill>
                <a:latin typeface="Microsoft Yahei" pitchFamily="34" charset="0"/>
                <a:ea typeface="Microsoft Yahei" pitchFamily="34" charset="-122"/>
                <a:cs typeface="Microsoft Yahei" pitchFamily="34" charset="-120"/>
              </a:rPr>
              <a:t>密码学与信息论关联</a:t>
            </a:r>
            <a:endParaRPr lang="en-US" sz="1440" dirty="0"/>
          </a:p>
        </p:txBody>
      </p:sp>
      <p:sp>
        <p:nvSpPr>
          <p:cNvPr id="8" name="Text 6"/>
          <p:cNvSpPr/>
          <p:nvPr/>
        </p:nvSpPr>
        <p:spPr>
          <a:xfrm>
            <a:off x="3502092" y="1920279"/>
            <a:ext cx="2212848" cy="1828800"/>
          </a:xfrm>
          <a:prstGeom prst="rect">
            <a:avLst/>
          </a:prstGeom>
          <a:noFill/>
          <a:ln/>
        </p:spPr>
        <p:txBody>
          <a:bodyPr wrap="square" lIns="95250" tIns="95250" rIns="95250" bIns="95250" rtlCol="0" anchor="t">
            <a:spAutoFit/>
          </a:bodyPr>
          <a:lstStyle/>
          <a:p>
            <a:pPr marL="0" indent="0" algn="just">
              <a:lnSpc>
                <a:spcPct val="1125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密码学通过信息论的原理实现对信息的隐藏和保护。加密算法利用密钥将明文转化为密文，确保只有授权用户能够解密并获取原始信息，从而保障信息安全。</a:t>
            </a:r>
            <a:endParaRPr lang="en-US" sz="1440" dirty="0"/>
          </a:p>
        </p:txBody>
      </p:sp>
      <p:sp>
        <p:nvSpPr>
          <p:cNvPr id="9" name="Shape 7"/>
          <p:cNvSpPr/>
          <p:nvPr/>
        </p:nvSpPr>
        <p:spPr>
          <a:xfrm>
            <a:off x="3502092" y="1045921"/>
            <a:ext cx="426013" cy="426013"/>
          </a:xfrm>
          <a:custGeom>
            <a:avLst/>
            <a:gdLst/>
            <a:ahLst/>
            <a:cxnLst/>
            <a:rect l="l" t="t" r="r" b="b"/>
            <a:pathLst>
              <a:path w="426013" h="426013">
                <a:moveTo>
                  <a:pt x="213006" y="0"/>
                </a:moveTo>
                <a:moveTo>
                  <a:pt x="213006" y="0"/>
                </a:moveTo>
                <a:cubicBezTo>
                  <a:pt x="330568" y="0"/>
                  <a:pt x="426013" y="95445"/>
                  <a:pt x="426013" y="213006"/>
                </a:cubicBezTo>
                <a:cubicBezTo>
                  <a:pt x="426013" y="330568"/>
                  <a:pt x="330568" y="426013"/>
                  <a:pt x="213006" y="426013"/>
                </a:cubicBezTo>
                <a:cubicBezTo>
                  <a:pt x="95445" y="426013"/>
                  <a:pt x="0" y="330568"/>
                  <a:pt x="0" y="213006"/>
                </a:cubicBezTo>
                <a:cubicBezTo>
                  <a:pt x="0" y="95445"/>
                  <a:pt x="95445" y="0"/>
                  <a:pt x="213006" y="0"/>
                </a:cubicBezTo>
                <a:close/>
              </a:path>
            </a:pathLst>
          </a:custGeom>
          <a:solidFill>
            <a:srgbClr val="0084FF"/>
          </a:solidFill>
          <a:ln/>
        </p:spPr>
        <p:txBody>
          <a:bodyPr/>
          <a:lstStyle/>
          <a:p>
            <a:endParaRPr lang="zh-CN" altLang="en-US"/>
          </a:p>
        </p:txBody>
      </p:sp>
      <p:sp>
        <p:nvSpPr>
          <p:cNvPr id="10" name="Text 8"/>
          <p:cNvSpPr/>
          <p:nvPr/>
        </p:nvSpPr>
        <p:spPr>
          <a:xfrm>
            <a:off x="3447228" y="1076047"/>
            <a:ext cx="517553" cy="365760"/>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1440" b="1" dirty="0">
                <a:solidFill>
                  <a:srgbClr val="FFFFFF"/>
                </a:solidFill>
                <a:latin typeface="Microsoft Yahei" pitchFamily="34" charset="0"/>
                <a:ea typeface="Microsoft Yahei" pitchFamily="34" charset="-122"/>
                <a:cs typeface="Microsoft Yahei" pitchFamily="34" charset="-120"/>
              </a:rPr>
              <a:t>02</a:t>
            </a:r>
            <a:endParaRPr lang="en-US" sz="1440" dirty="0"/>
          </a:p>
        </p:txBody>
      </p:sp>
      <p:sp>
        <p:nvSpPr>
          <p:cNvPr id="11" name="Text 9"/>
          <p:cNvSpPr/>
          <p:nvPr/>
        </p:nvSpPr>
        <p:spPr>
          <a:xfrm>
            <a:off x="6118036" y="1527087"/>
            <a:ext cx="2212848" cy="384048"/>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584" b="1" dirty="0">
                <a:solidFill>
                  <a:srgbClr val="0078FF"/>
                </a:solidFill>
                <a:latin typeface="Microsoft Yahei" pitchFamily="34" charset="0"/>
                <a:ea typeface="Microsoft Yahei" pitchFamily="34" charset="-122"/>
                <a:cs typeface="Microsoft Yahei" pitchFamily="34" charset="-120"/>
              </a:rPr>
              <a:t>信息论在现代密码学中应用</a:t>
            </a:r>
            <a:endParaRPr lang="en-US" sz="1440" dirty="0"/>
          </a:p>
        </p:txBody>
      </p:sp>
      <p:sp>
        <p:nvSpPr>
          <p:cNvPr id="12" name="Text 10"/>
          <p:cNvSpPr/>
          <p:nvPr/>
        </p:nvSpPr>
        <p:spPr>
          <a:xfrm>
            <a:off x="6118036" y="1920279"/>
            <a:ext cx="2212848" cy="1828800"/>
          </a:xfrm>
          <a:prstGeom prst="rect">
            <a:avLst/>
          </a:prstGeom>
          <a:noFill/>
          <a:ln/>
        </p:spPr>
        <p:txBody>
          <a:bodyPr wrap="square" lIns="95250" tIns="95250" rIns="95250" bIns="95250" rtlCol="0" anchor="t">
            <a:spAutoFit/>
          </a:bodyPr>
          <a:lstStyle/>
          <a:p>
            <a:pPr marL="0" indent="0" algn="just">
              <a:lnSpc>
                <a:spcPct val="1125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现代密码学广泛应用信息论的方法和技术，如香农编码、量子密钥分发等。这些技术在确保数据机密性、完整性和可用性方面发挥着关键作用，提升了整体信息安全水平。</a:t>
            </a:r>
            <a:endParaRPr lang="en-US" sz="1440" dirty="0"/>
          </a:p>
        </p:txBody>
      </p:sp>
      <p:sp>
        <p:nvSpPr>
          <p:cNvPr id="13" name="Shape 11"/>
          <p:cNvSpPr/>
          <p:nvPr/>
        </p:nvSpPr>
        <p:spPr>
          <a:xfrm>
            <a:off x="6118036" y="1045921"/>
            <a:ext cx="426013" cy="426013"/>
          </a:xfrm>
          <a:custGeom>
            <a:avLst/>
            <a:gdLst/>
            <a:ahLst/>
            <a:cxnLst/>
            <a:rect l="l" t="t" r="r" b="b"/>
            <a:pathLst>
              <a:path w="426013" h="426013">
                <a:moveTo>
                  <a:pt x="213006" y="0"/>
                </a:moveTo>
                <a:moveTo>
                  <a:pt x="213006" y="0"/>
                </a:moveTo>
                <a:cubicBezTo>
                  <a:pt x="330568" y="0"/>
                  <a:pt x="426013" y="95445"/>
                  <a:pt x="426013" y="213006"/>
                </a:cubicBezTo>
                <a:cubicBezTo>
                  <a:pt x="426013" y="330568"/>
                  <a:pt x="330568" y="426013"/>
                  <a:pt x="213006" y="426013"/>
                </a:cubicBezTo>
                <a:cubicBezTo>
                  <a:pt x="95445" y="426013"/>
                  <a:pt x="0" y="330568"/>
                  <a:pt x="0" y="213006"/>
                </a:cubicBezTo>
                <a:cubicBezTo>
                  <a:pt x="0" y="95445"/>
                  <a:pt x="95445" y="0"/>
                  <a:pt x="213006" y="0"/>
                </a:cubicBezTo>
                <a:close/>
              </a:path>
            </a:pathLst>
          </a:custGeom>
          <a:solidFill>
            <a:srgbClr val="0084FF"/>
          </a:solidFill>
          <a:ln/>
        </p:spPr>
        <p:txBody>
          <a:bodyPr/>
          <a:lstStyle/>
          <a:p>
            <a:endParaRPr lang="zh-CN" altLang="en-US"/>
          </a:p>
        </p:txBody>
      </p:sp>
      <p:sp>
        <p:nvSpPr>
          <p:cNvPr id="14" name="Text 12"/>
          <p:cNvSpPr/>
          <p:nvPr/>
        </p:nvSpPr>
        <p:spPr>
          <a:xfrm>
            <a:off x="6090604" y="1076047"/>
            <a:ext cx="479885" cy="365760"/>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1440" b="1" dirty="0">
                <a:solidFill>
                  <a:srgbClr val="FFFFFF"/>
                </a:solidFill>
                <a:latin typeface="Microsoft Yahei" pitchFamily="34" charset="0"/>
                <a:ea typeface="Microsoft Yahei" pitchFamily="34" charset="-122"/>
                <a:cs typeface="Microsoft Yahei" pitchFamily="34" charset="-120"/>
              </a:rPr>
              <a:t>03</a:t>
            </a:r>
            <a:endParaRPr lang="en-US" sz="144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0" y="1316230"/>
            <a:ext cx="5032252" cy="1722644"/>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7776" b="1" dirty="0">
                <a:solidFill>
                  <a:srgbClr val="1CADE4">
                    <a:alpha val="10000"/>
                  </a:srgbClr>
                </a:solidFill>
                <a:latin typeface="Arial" pitchFamily="34" charset="0"/>
                <a:ea typeface="Arial" pitchFamily="34" charset="-122"/>
                <a:cs typeface="Arial" pitchFamily="34" charset="-120"/>
              </a:rPr>
              <a:t>THANKS</a:t>
            </a:r>
            <a:endParaRPr lang="en-US" sz="1440" dirty="0"/>
          </a:p>
        </p:txBody>
      </p:sp>
      <p:sp>
        <p:nvSpPr>
          <p:cNvPr id="3" name="Text 1"/>
          <p:cNvSpPr/>
          <p:nvPr/>
        </p:nvSpPr>
        <p:spPr>
          <a:xfrm>
            <a:off x="359522" y="1028411"/>
            <a:ext cx="4313208" cy="1289304"/>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5616" b="1" dirty="0">
                <a:solidFill>
                  <a:srgbClr val="1CADE4"/>
                </a:solidFill>
                <a:latin typeface="微软雅黑" pitchFamily="34" charset="0"/>
                <a:ea typeface="微软雅黑" pitchFamily="34" charset="-122"/>
                <a:cs typeface="微软雅黑" pitchFamily="34" charset="-120"/>
              </a:rPr>
              <a:t>谢谢</a:t>
            </a:r>
            <a:endParaRPr lang="en-US" sz="144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定义与重要性</a:t>
            </a:r>
            <a:endParaRPr lang="en-US" sz="1440" dirty="0"/>
          </a:p>
        </p:txBody>
      </p:sp>
      <p:sp>
        <p:nvSpPr>
          <p:cNvPr id="3" name="Shape 1"/>
          <p:cNvSpPr/>
          <p:nvPr/>
        </p:nvSpPr>
        <p:spPr>
          <a:xfrm>
            <a:off x="4148425" y="2215286"/>
            <a:ext cx="576615" cy="834888"/>
          </a:xfrm>
          <a:custGeom>
            <a:avLst/>
            <a:gdLst/>
            <a:ahLst/>
            <a:cxnLst/>
            <a:rect l="l" t="t" r="r" b="b"/>
            <a:pathLst>
              <a:path w="576615" h="834888">
                <a:moveTo>
                  <a:pt x="576615" y="0"/>
                </a:moveTo>
                <a:moveTo>
                  <a:pt x="576615" y="0"/>
                </a:moveTo>
                <a:lnTo>
                  <a:pt x="0" y="834888"/>
                </a:lnTo>
              </a:path>
            </a:pathLst>
          </a:custGeom>
          <a:noFill/>
          <a:ln w="19050">
            <a:solidFill>
              <a:srgbClr val="0078FF"/>
            </a:solidFill>
            <a:prstDash val="solid"/>
            <a:headEnd type="none"/>
            <a:tailEnd type="none"/>
          </a:ln>
        </p:spPr>
        <p:txBody>
          <a:bodyPr/>
          <a:lstStyle/>
          <a:p>
            <a:endParaRPr lang="zh-CN" altLang="en-US"/>
          </a:p>
        </p:txBody>
      </p:sp>
      <p:sp>
        <p:nvSpPr>
          <p:cNvPr id="4" name="Shape 2"/>
          <p:cNvSpPr/>
          <p:nvPr/>
        </p:nvSpPr>
        <p:spPr>
          <a:xfrm>
            <a:off x="4160714" y="1450417"/>
            <a:ext cx="564612" cy="751974"/>
          </a:xfrm>
          <a:custGeom>
            <a:avLst/>
            <a:gdLst/>
            <a:ahLst/>
            <a:cxnLst/>
            <a:rect l="l" t="t" r="r" b="b"/>
            <a:pathLst>
              <a:path w="564612" h="751974">
                <a:moveTo>
                  <a:pt x="0" y="0"/>
                </a:moveTo>
                <a:moveTo>
                  <a:pt x="0" y="0"/>
                </a:moveTo>
                <a:lnTo>
                  <a:pt x="564612" y="751974"/>
                </a:lnTo>
              </a:path>
            </a:pathLst>
          </a:custGeom>
          <a:noFill/>
          <a:ln w="19050">
            <a:solidFill>
              <a:srgbClr val="0078FF"/>
            </a:solidFill>
            <a:prstDash val="solid"/>
            <a:headEnd type="none"/>
            <a:tailEnd type="none"/>
          </a:ln>
        </p:spPr>
        <p:txBody>
          <a:bodyPr/>
          <a:lstStyle/>
          <a:p>
            <a:endParaRPr lang="zh-CN" altLang="en-US"/>
          </a:p>
        </p:txBody>
      </p:sp>
      <p:sp>
        <p:nvSpPr>
          <p:cNvPr id="5" name="Shape 3"/>
          <p:cNvSpPr/>
          <p:nvPr/>
        </p:nvSpPr>
        <p:spPr>
          <a:xfrm>
            <a:off x="646624" y="1078530"/>
            <a:ext cx="556517" cy="556517"/>
          </a:xfrm>
          <a:custGeom>
            <a:avLst/>
            <a:gdLst/>
            <a:ahLst/>
            <a:cxnLst/>
            <a:rect l="l" t="t" r="r" b="b"/>
            <a:pathLst>
              <a:path w="556517" h="556517">
                <a:moveTo>
                  <a:pt x="0" y="0"/>
                </a:moveTo>
                <a:moveTo>
                  <a:pt x="0" y="0"/>
                </a:moveTo>
                <a:lnTo>
                  <a:pt x="556517" y="0"/>
                </a:lnTo>
                <a:lnTo>
                  <a:pt x="556517" y="556517"/>
                </a:lnTo>
                <a:lnTo>
                  <a:pt x="0" y="556517"/>
                </a:lnTo>
                <a:close/>
              </a:path>
            </a:pathLst>
          </a:custGeom>
          <a:solidFill>
            <a:srgbClr val="0084FF"/>
          </a:solidFill>
          <a:ln/>
        </p:spPr>
        <p:txBody>
          <a:bodyPr/>
          <a:lstStyle/>
          <a:p>
            <a:endParaRPr lang="zh-CN" altLang="en-US"/>
          </a:p>
        </p:txBody>
      </p:sp>
      <p:sp>
        <p:nvSpPr>
          <p:cNvPr id="6" name="Shape 4"/>
          <p:cNvSpPr/>
          <p:nvPr/>
        </p:nvSpPr>
        <p:spPr>
          <a:xfrm>
            <a:off x="1203141" y="1359276"/>
            <a:ext cx="2868202" cy="0"/>
          </a:xfrm>
          <a:custGeom>
            <a:avLst/>
            <a:gdLst/>
            <a:ahLst/>
            <a:cxnLst/>
            <a:rect l="l" t="t" r="r" b="b"/>
            <a:pathLst>
              <a:path w="2868202">
                <a:moveTo>
                  <a:pt x="0" y="0"/>
                </a:moveTo>
                <a:moveTo>
                  <a:pt x="0" y="0"/>
                </a:moveTo>
                <a:lnTo>
                  <a:pt x="2868202" y="0"/>
                </a:lnTo>
              </a:path>
            </a:pathLst>
          </a:custGeom>
          <a:noFill/>
          <a:ln w="19050">
            <a:solidFill>
              <a:srgbClr val="0078FF"/>
            </a:solidFill>
            <a:prstDash val="solid"/>
            <a:headEnd type="none"/>
            <a:tailEnd type="none"/>
          </a:ln>
        </p:spPr>
        <p:txBody>
          <a:bodyPr/>
          <a:lstStyle/>
          <a:p>
            <a:endParaRPr lang="zh-CN" altLang="en-US"/>
          </a:p>
        </p:txBody>
      </p:sp>
      <p:sp>
        <p:nvSpPr>
          <p:cNvPr id="7" name="Shape 5"/>
          <p:cNvSpPr/>
          <p:nvPr/>
        </p:nvSpPr>
        <p:spPr>
          <a:xfrm>
            <a:off x="4056069" y="1350132"/>
            <a:ext cx="192640" cy="192640"/>
          </a:xfrm>
          <a:custGeom>
            <a:avLst/>
            <a:gdLst/>
            <a:ahLst/>
            <a:cxnLst/>
            <a:rect l="l" t="t" r="r" b="b"/>
            <a:pathLst>
              <a:path w="192640" h="192640">
                <a:moveTo>
                  <a:pt x="0" y="0"/>
                </a:moveTo>
                <a:moveTo>
                  <a:pt x="0" y="0"/>
                </a:moveTo>
                <a:lnTo>
                  <a:pt x="192640" y="0"/>
                </a:lnTo>
                <a:lnTo>
                  <a:pt x="192640" y="192640"/>
                </a:lnTo>
                <a:lnTo>
                  <a:pt x="0" y="192640"/>
                </a:lnTo>
                <a:close/>
              </a:path>
            </a:pathLst>
          </a:custGeom>
          <a:solidFill>
            <a:srgbClr val="0084FF"/>
          </a:solidFill>
          <a:ln/>
        </p:spPr>
        <p:txBody>
          <a:bodyPr/>
          <a:lstStyle/>
          <a:p>
            <a:endParaRPr lang="zh-CN" altLang="en-US"/>
          </a:p>
        </p:txBody>
      </p:sp>
      <p:sp>
        <p:nvSpPr>
          <p:cNvPr id="8" name="Shape 6"/>
          <p:cNvSpPr/>
          <p:nvPr/>
        </p:nvSpPr>
        <p:spPr>
          <a:xfrm>
            <a:off x="4056069" y="2932872"/>
            <a:ext cx="192640" cy="192640"/>
          </a:xfrm>
          <a:custGeom>
            <a:avLst/>
            <a:gdLst/>
            <a:ahLst/>
            <a:cxnLst/>
            <a:rect l="l" t="t" r="r" b="b"/>
            <a:pathLst>
              <a:path w="192640" h="192640">
                <a:moveTo>
                  <a:pt x="0" y="0"/>
                </a:moveTo>
                <a:moveTo>
                  <a:pt x="0" y="0"/>
                </a:moveTo>
                <a:lnTo>
                  <a:pt x="192640" y="0"/>
                </a:lnTo>
                <a:lnTo>
                  <a:pt x="192640" y="192640"/>
                </a:lnTo>
                <a:lnTo>
                  <a:pt x="0" y="192640"/>
                </a:lnTo>
                <a:close/>
              </a:path>
            </a:pathLst>
          </a:custGeom>
          <a:solidFill>
            <a:srgbClr val="0084FF"/>
          </a:solidFill>
          <a:ln/>
        </p:spPr>
        <p:txBody>
          <a:bodyPr/>
          <a:lstStyle/>
          <a:p>
            <a:endParaRPr lang="zh-CN" altLang="en-US"/>
          </a:p>
        </p:txBody>
      </p:sp>
      <p:sp>
        <p:nvSpPr>
          <p:cNvPr id="9" name="Shape 7"/>
          <p:cNvSpPr/>
          <p:nvPr/>
        </p:nvSpPr>
        <p:spPr>
          <a:xfrm>
            <a:off x="4838991" y="2211190"/>
            <a:ext cx="3224944" cy="0"/>
          </a:xfrm>
          <a:custGeom>
            <a:avLst/>
            <a:gdLst/>
            <a:ahLst/>
            <a:cxnLst/>
            <a:rect l="l" t="t" r="r" b="b"/>
            <a:pathLst>
              <a:path w="3224944">
                <a:moveTo>
                  <a:pt x="0" y="0"/>
                </a:moveTo>
                <a:moveTo>
                  <a:pt x="0" y="0"/>
                </a:moveTo>
                <a:lnTo>
                  <a:pt x="3224944" y="0"/>
                </a:lnTo>
              </a:path>
            </a:pathLst>
          </a:custGeom>
          <a:noFill/>
          <a:ln w="19050">
            <a:solidFill>
              <a:srgbClr val="0078FF"/>
            </a:solidFill>
            <a:prstDash val="solid"/>
            <a:headEnd type="none"/>
            <a:tailEnd type="none"/>
          </a:ln>
        </p:spPr>
        <p:txBody>
          <a:bodyPr/>
          <a:lstStyle/>
          <a:p>
            <a:endParaRPr lang="zh-CN" altLang="en-US"/>
          </a:p>
        </p:txBody>
      </p:sp>
      <p:sp>
        <p:nvSpPr>
          <p:cNvPr id="10" name="Shape 8"/>
          <p:cNvSpPr/>
          <p:nvPr/>
        </p:nvSpPr>
        <p:spPr>
          <a:xfrm>
            <a:off x="7940859" y="1957076"/>
            <a:ext cx="556517" cy="556517"/>
          </a:xfrm>
          <a:custGeom>
            <a:avLst/>
            <a:gdLst/>
            <a:ahLst/>
            <a:cxnLst/>
            <a:rect l="l" t="t" r="r" b="b"/>
            <a:pathLst>
              <a:path w="556517" h="556517">
                <a:moveTo>
                  <a:pt x="0" y="0"/>
                </a:moveTo>
                <a:moveTo>
                  <a:pt x="0" y="0"/>
                </a:moveTo>
                <a:lnTo>
                  <a:pt x="556517" y="0"/>
                </a:lnTo>
                <a:lnTo>
                  <a:pt x="556517" y="556517"/>
                </a:lnTo>
                <a:lnTo>
                  <a:pt x="0" y="556517"/>
                </a:lnTo>
                <a:close/>
              </a:path>
            </a:pathLst>
          </a:custGeom>
          <a:solidFill>
            <a:srgbClr val="0084FF"/>
          </a:solidFill>
          <a:ln/>
        </p:spPr>
        <p:txBody>
          <a:bodyPr/>
          <a:lstStyle/>
          <a:p>
            <a:endParaRPr lang="zh-CN" altLang="en-US"/>
          </a:p>
        </p:txBody>
      </p:sp>
      <p:sp>
        <p:nvSpPr>
          <p:cNvPr id="11" name="Shape 9"/>
          <p:cNvSpPr/>
          <p:nvPr/>
        </p:nvSpPr>
        <p:spPr>
          <a:xfrm>
            <a:off x="1203141" y="3113881"/>
            <a:ext cx="2886490" cy="2488"/>
          </a:xfrm>
          <a:custGeom>
            <a:avLst/>
            <a:gdLst/>
            <a:ahLst/>
            <a:cxnLst/>
            <a:rect l="l" t="t" r="r" b="b"/>
            <a:pathLst>
              <a:path w="2886490" h="2488">
                <a:moveTo>
                  <a:pt x="0" y="0"/>
                </a:moveTo>
                <a:moveTo>
                  <a:pt x="0" y="0"/>
                </a:moveTo>
                <a:lnTo>
                  <a:pt x="2886490" y="2488"/>
                </a:lnTo>
              </a:path>
            </a:pathLst>
          </a:custGeom>
          <a:noFill/>
          <a:ln w="19050">
            <a:solidFill>
              <a:srgbClr val="0078FF"/>
            </a:solidFill>
            <a:prstDash val="solid"/>
            <a:headEnd type="none"/>
            <a:tailEnd type="none"/>
          </a:ln>
        </p:spPr>
        <p:txBody>
          <a:bodyPr/>
          <a:lstStyle/>
          <a:p>
            <a:endParaRPr lang="zh-CN" altLang="en-US"/>
          </a:p>
        </p:txBody>
      </p:sp>
      <p:sp>
        <p:nvSpPr>
          <p:cNvPr id="12" name="Shape 10"/>
          <p:cNvSpPr/>
          <p:nvPr/>
        </p:nvSpPr>
        <p:spPr>
          <a:xfrm>
            <a:off x="646624" y="2835622"/>
            <a:ext cx="556517" cy="556517"/>
          </a:xfrm>
          <a:custGeom>
            <a:avLst/>
            <a:gdLst/>
            <a:ahLst/>
            <a:cxnLst/>
            <a:rect l="l" t="t" r="r" b="b"/>
            <a:pathLst>
              <a:path w="556517" h="556517">
                <a:moveTo>
                  <a:pt x="0" y="0"/>
                </a:moveTo>
                <a:moveTo>
                  <a:pt x="0" y="0"/>
                </a:moveTo>
                <a:lnTo>
                  <a:pt x="556517" y="0"/>
                </a:lnTo>
                <a:lnTo>
                  <a:pt x="556517" y="556517"/>
                </a:lnTo>
                <a:lnTo>
                  <a:pt x="0" y="556517"/>
                </a:lnTo>
                <a:close/>
              </a:path>
            </a:pathLst>
          </a:custGeom>
          <a:solidFill>
            <a:srgbClr val="0084FF"/>
          </a:solidFill>
          <a:ln/>
        </p:spPr>
        <p:txBody>
          <a:bodyPr/>
          <a:lstStyle/>
          <a:p>
            <a:endParaRPr lang="zh-CN" altLang="en-US"/>
          </a:p>
        </p:txBody>
      </p:sp>
      <p:sp>
        <p:nvSpPr>
          <p:cNvPr id="13" name="Text 11"/>
          <p:cNvSpPr/>
          <p:nvPr/>
        </p:nvSpPr>
        <p:spPr>
          <a:xfrm>
            <a:off x="646624" y="1105962"/>
            <a:ext cx="556517" cy="512064"/>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2160" b="1" dirty="0">
                <a:solidFill>
                  <a:srgbClr val="C9C9C9"/>
                </a:solidFill>
                <a:latin typeface="Microsoft Yahei" pitchFamily="34" charset="0"/>
                <a:ea typeface="Microsoft Yahei" pitchFamily="34" charset="-122"/>
                <a:cs typeface="Microsoft Yahei" pitchFamily="34" charset="-120"/>
              </a:rPr>
              <a:t>01</a:t>
            </a:r>
            <a:endParaRPr lang="en-US" sz="1440" dirty="0"/>
          </a:p>
        </p:txBody>
      </p:sp>
      <p:sp>
        <p:nvSpPr>
          <p:cNvPr id="14" name="Text 12"/>
          <p:cNvSpPr/>
          <p:nvPr/>
        </p:nvSpPr>
        <p:spPr>
          <a:xfrm>
            <a:off x="7940859" y="1984508"/>
            <a:ext cx="556517" cy="512064"/>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2160" b="1" dirty="0">
                <a:solidFill>
                  <a:srgbClr val="C9C9C9"/>
                </a:solidFill>
                <a:latin typeface="Microsoft Yahei" pitchFamily="34" charset="0"/>
                <a:ea typeface="Microsoft Yahei" pitchFamily="34" charset="-122"/>
                <a:cs typeface="Microsoft Yahei" pitchFamily="34" charset="-120"/>
              </a:rPr>
              <a:t>02</a:t>
            </a:r>
            <a:endParaRPr lang="en-US" sz="1440" dirty="0"/>
          </a:p>
        </p:txBody>
      </p:sp>
      <p:sp>
        <p:nvSpPr>
          <p:cNvPr id="15" name="Text 13"/>
          <p:cNvSpPr/>
          <p:nvPr/>
        </p:nvSpPr>
        <p:spPr>
          <a:xfrm>
            <a:off x="646624" y="2862421"/>
            <a:ext cx="556517" cy="512064"/>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2160" b="1" dirty="0">
                <a:solidFill>
                  <a:srgbClr val="C9C9C9"/>
                </a:solidFill>
                <a:latin typeface="Microsoft Yahei" pitchFamily="34" charset="0"/>
                <a:ea typeface="Microsoft Yahei" pitchFamily="34" charset="-122"/>
                <a:cs typeface="Microsoft Yahei" pitchFamily="34" charset="-120"/>
              </a:rPr>
              <a:t>03</a:t>
            </a:r>
            <a:endParaRPr lang="en-US" sz="1440" dirty="0"/>
          </a:p>
        </p:txBody>
      </p:sp>
      <p:sp>
        <p:nvSpPr>
          <p:cNvPr id="16" name="Text 14"/>
          <p:cNvSpPr/>
          <p:nvPr/>
        </p:nvSpPr>
        <p:spPr>
          <a:xfrm>
            <a:off x="1203141" y="957284"/>
            <a:ext cx="2852928" cy="402336"/>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密码学定义</a:t>
            </a:r>
            <a:endParaRPr lang="en-US" sz="1440" dirty="0"/>
          </a:p>
        </p:txBody>
      </p:sp>
      <p:sp>
        <p:nvSpPr>
          <p:cNvPr id="17" name="Text 15"/>
          <p:cNvSpPr/>
          <p:nvPr/>
        </p:nvSpPr>
        <p:spPr>
          <a:xfrm>
            <a:off x="1203665" y="1359620"/>
            <a:ext cx="2852928"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密码学是研究编制密码和破译密码的技术科学。它包括编码学和破译学，主要目标是确保信息的机密性、完整性和认证性。通过加密算法和密钥管理技术，保护信息在传输和存储过程中的安全。</a:t>
            </a:r>
            <a:endParaRPr lang="en-US" sz="1440" dirty="0"/>
          </a:p>
        </p:txBody>
      </p:sp>
      <p:sp>
        <p:nvSpPr>
          <p:cNvPr id="18" name="Text 16"/>
          <p:cNvSpPr/>
          <p:nvPr/>
        </p:nvSpPr>
        <p:spPr>
          <a:xfrm>
            <a:off x="4838690" y="1808486"/>
            <a:ext cx="2852928" cy="402336"/>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重要性</a:t>
            </a:r>
            <a:endParaRPr lang="en-US" sz="1440" dirty="0"/>
          </a:p>
        </p:txBody>
      </p:sp>
      <p:sp>
        <p:nvSpPr>
          <p:cNvPr id="19" name="Text 17"/>
          <p:cNvSpPr/>
          <p:nvPr/>
        </p:nvSpPr>
        <p:spPr>
          <a:xfrm>
            <a:off x="4838405" y="2210926"/>
            <a:ext cx="2852928"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随着互联网的普及和数据量的激增，信息安全变得尤为重要。密码学提供了有效的手段来防止数据泄露、篡改和非法访问，保障用户隐私和企业利益。它是现代通信和网络交易中不可或缺的核心技术。</a:t>
            </a:r>
            <a:endParaRPr lang="en-US" sz="1440" dirty="0"/>
          </a:p>
        </p:txBody>
      </p:sp>
      <p:sp>
        <p:nvSpPr>
          <p:cNvPr id="20" name="Text 18"/>
          <p:cNvSpPr/>
          <p:nvPr/>
        </p:nvSpPr>
        <p:spPr>
          <a:xfrm>
            <a:off x="1203141" y="2704702"/>
            <a:ext cx="2852928" cy="402336"/>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日常生活中应用</a:t>
            </a:r>
            <a:endParaRPr lang="en-US" sz="1440" dirty="0"/>
          </a:p>
        </p:txBody>
      </p:sp>
      <p:sp>
        <p:nvSpPr>
          <p:cNvPr id="21" name="Text 19"/>
          <p:cNvSpPr/>
          <p:nvPr/>
        </p:nvSpPr>
        <p:spPr>
          <a:xfrm>
            <a:off x="1203141" y="3125512"/>
            <a:ext cx="2852928"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密码学在日常生活中有着广泛的应用，如个人账户密码保护、电子邮件加密、手机解锁等。这些应用使得个人信息得到保护，防止因信息泄露而遭受损失或威胁。</a:t>
            </a:r>
            <a:endParaRPr lang="en-US" sz="1440" dirty="0"/>
          </a:p>
        </p:txBody>
      </p:sp>
      <p:sp>
        <p:nvSpPr>
          <p:cNvPr id="22" name="Shape 20"/>
          <p:cNvSpPr/>
          <p:nvPr/>
        </p:nvSpPr>
        <p:spPr>
          <a:xfrm>
            <a:off x="4646351" y="2114870"/>
            <a:ext cx="192640" cy="192640"/>
          </a:xfrm>
          <a:custGeom>
            <a:avLst/>
            <a:gdLst/>
            <a:ahLst/>
            <a:cxnLst/>
            <a:rect l="l" t="t" r="r" b="b"/>
            <a:pathLst>
              <a:path w="192640" h="192640">
                <a:moveTo>
                  <a:pt x="0" y="0"/>
                </a:moveTo>
                <a:moveTo>
                  <a:pt x="0" y="0"/>
                </a:moveTo>
                <a:lnTo>
                  <a:pt x="192640" y="0"/>
                </a:lnTo>
                <a:lnTo>
                  <a:pt x="192640" y="192640"/>
                </a:lnTo>
                <a:lnTo>
                  <a:pt x="0" y="192640"/>
                </a:lnTo>
                <a:close/>
              </a:path>
            </a:pathLst>
          </a:custGeom>
          <a:solidFill>
            <a:srgbClr val="0084FF"/>
          </a:solidFill>
          <a:ln/>
        </p:spPr>
        <p:txBody>
          <a:bodyPr/>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密码学历史发展</a:t>
            </a:r>
            <a:endParaRPr lang="en-US" sz="1440" dirty="0"/>
          </a:p>
        </p:txBody>
      </p:sp>
      <p:sp>
        <p:nvSpPr>
          <p:cNvPr id="3" name="Shape 1"/>
          <p:cNvSpPr/>
          <p:nvPr/>
        </p:nvSpPr>
        <p:spPr>
          <a:xfrm>
            <a:off x="919865" y="1423361"/>
            <a:ext cx="1494461" cy="2366588"/>
          </a:xfrm>
          <a:custGeom>
            <a:avLst/>
            <a:gdLst/>
            <a:ahLst/>
            <a:cxnLst/>
            <a:rect l="l" t="t" r="r" b="b"/>
            <a:pathLst>
              <a:path w="1494461" h="2366588">
                <a:moveTo>
                  <a:pt x="74431" y="0"/>
                </a:moveTo>
                <a:moveTo>
                  <a:pt x="74431" y="0"/>
                </a:moveTo>
                <a:lnTo>
                  <a:pt x="1420030" y="0"/>
                </a:lnTo>
                <a:quadBezTo>
                  <a:pt x="1494461" y="0"/>
                  <a:pt x="1494461" y="74431"/>
                </a:quadBezTo>
                <a:lnTo>
                  <a:pt x="1494461" y="2292157"/>
                </a:lnTo>
                <a:quadBezTo>
                  <a:pt x="1494461" y="2366588"/>
                  <a:pt x="1420030" y="2366588"/>
                </a:quadBezTo>
                <a:lnTo>
                  <a:pt x="74431" y="2366588"/>
                </a:lnTo>
                <a:quadBezTo>
                  <a:pt x="0" y="2366588"/>
                  <a:pt x="0" y="2292157"/>
                </a:quadBezTo>
                <a:lnTo>
                  <a:pt x="0" y="74431"/>
                </a:lnTo>
                <a:quadBezTo>
                  <a:pt x="0" y="0"/>
                  <a:pt x="74431" y="0"/>
                </a:quadBezTo>
                <a:close/>
              </a:path>
            </a:pathLst>
          </a:custGeom>
          <a:solidFill>
            <a:srgbClr val="0084FF">
              <a:alpha val="10000"/>
            </a:srgbClr>
          </a:solidFill>
          <a:ln/>
        </p:spPr>
        <p:txBody>
          <a:bodyPr/>
          <a:lstStyle/>
          <a:p>
            <a:endParaRPr lang="zh-CN" altLang="en-US"/>
          </a:p>
        </p:txBody>
      </p:sp>
      <p:sp>
        <p:nvSpPr>
          <p:cNvPr id="4" name="Shape 2"/>
          <p:cNvSpPr/>
          <p:nvPr/>
        </p:nvSpPr>
        <p:spPr>
          <a:xfrm>
            <a:off x="501128" y="1423361"/>
            <a:ext cx="365760" cy="365760"/>
          </a:xfrm>
          <a:custGeom>
            <a:avLst/>
            <a:gdLst/>
            <a:ahLst/>
            <a:cxnLst/>
            <a:rect l="l" t="t" r="r" b="b"/>
            <a:pathLst>
              <a:path w="365760" h="365760">
                <a:moveTo>
                  <a:pt x="45720" y="0"/>
                </a:moveTo>
                <a:moveTo>
                  <a:pt x="45720" y="0"/>
                </a:moveTo>
                <a:lnTo>
                  <a:pt x="320040" y="0"/>
                </a:lnTo>
                <a:quadBezTo>
                  <a:pt x="365760" y="0"/>
                  <a:pt x="365760" y="45720"/>
                </a:quadBezTo>
                <a:lnTo>
                  <a:pt x="365760" y="320040"/>
                </a:lnTo>
                <a:quadBezTo>
                  <a:pt x="365760" y="365760"/>
                  <a:pt x="320040" y="365760"/>
                </a:quadBezTo>
                <a:lnTo>
                  <a:pt x="45720" y="365760"/>
                </a:lnTo>
                <a:quadBezTo>
                  <a:pt x="0" y="365760"/>
                  <a:pt x="0" y="320040"/>
                </a:quadBezTo>
                <a:lnTo>
                  <a:pt x="0" y="45720"/>
                </a:lnTo>
                <a:quadBezTo>
                  <a:pt x="0" y="0"/>
                  <a:pt x="45720" y="0"/>
                </a:quadBezTo>
                <a:close/>
              </a:path>
            </a:pathLst>
          </a:custGeom>
          <a:solidFill>
            <a:srgbClr val="0084FF"/>
          </a:solidFill>
          <a:ln/>
        </p:spPr>
        <p:txBody>
          <a:bodyPr/>
          <a:lstStyle/>
          <a:p>
            <a:endParaRPr lang="zh-CN" altLang="en-US"/>
          </a:p>
        </p:txBody>
      </p:sp>
      <p:sp>
        <p:nvSpPr>
          <p:cNvPr id="5" name="Text 3"/>
          <p:cNvSpPr/>
          <p:nvPr/>
        </p:nvSpPr>
        <p:spPr>
          <a:xfrm>
            <a:off x="434892" y="1423361"/>
            <a:ext cx="484973" cy="365760"/>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1440" b="1" dirty="0">
                <a:solidFill>
                  <a:srgbClr val="FFFFFF"/>
                </a:solidFill>
                <a:latin typeface="Microsoft Yahei" pitchFamily="34" charset="0"/>
                <a:ea typeface="Microsoft Yahei" pitchFamily="34" charset="-122"/>
                <a:cs typeface="Microsoft Yahei" pitchFamily="34" charset="-120"/>
              </a:rPr>
              <a:t>01</a:t>
            </a:r>
            <a:endParaRPr lang="en-US" sz="1440" dirty="0"/>
          </a:p>
        </p:txBody>
      </p:sp>
      <p:sp>
        <p:nvSpPr>
          <p:cNvPr id="6" name="Text 4"/>
          <p:cNvSpPr/>
          <p:nvPr/>
        </p:nvSpPr>
        <p:spPr>
          <a:xfrm>
            <a:off x="919865" y="1500734"/>
            <a:ext cx="1494461" cy="647516"/>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古代加密方法</a:t>
            </a:r>
            <a:endParaRPr lang="en-US" sz="1440" dirty="0"/>
          </a:p>
        </p:txBody>
      </p:sp>
      <p:sp>
        <p:nvSpPr>
          <p:cNvPr id="7" name="Text 5"/>
          <p:cNvSpPr/>
          <p:nvPr/>
        </p:nvSpPr>
        <p:spPr>
          <a:xfrm>
            <a:off x="919865" y="2070877"/>
            <a:ext cx="1494461" cy="1719072"/>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古代加密方法起源于公元前440年左右，古希腊战争中的隐写术是其代表。通过剃光奴隶的头发，将信息写在头发上，待头发长长后送至另一部落，再次剃光头发以恢复信息，实现秘密通信。</a:t>
            </a:r>
            <a:endParaRPr lang="en-US" sz="1440" dirty="0"/>
          </a:p>
        </p:txBody>
      </p:sp>
      <p:sp>
        <p:nvSpPr>
          <p:cNvPr id="8" name="Shape 6"/>
          <p:cNvSpPr/>
          <p:nvPr/>
        </p:nvSpPr>
        <p:spPr>
          <a:xfrm>
            <a:off x="2465670" y="1863543"/>
            <a:ext cx="1494461" cy="2366588"/>
          </a:xfrm>
          <a:custGeom>
            <a:avLst/>
            <a:gdLst/>
            <a:ahLst/>
            <a:cxnLst/>
            <a:rect l="l" t="t" r="r" b="b"/>
            <a:pathLst>
              <a:path w="1494461" h="2366588">
                <a:moveTo>
                  <a:pt x="74431" y="0"/>
                </a:moveTo>
                <a:moveTo>
                  <a:pt x="74431" y="0"/>
                </a:moveTo>
                <a:lnTo>
                  <a:pt x="1420030" y="0"/>
                </a:lnTo>
                <a:quadBezTo>
                  <a:pt x="1494461" y="0"/>
                  <a:pt x="1494461" y="74431"/>
                </a:quadBezTo>
                <a:lnTo>
                  <a:pt x="1494461" y="2292157"/>
                </a:lnTo>
                <a:quadBezTo>
                  <a:pt x="1494461" y="2366588"/>
                  <a:pt x="1420030" y="2366588"/>
                </a:quadBezTo>
                <a:lnTo>
                  <a:pt x="74431" y="2366588"/>
                </a:lnTo>
                <a:quadBezTo>
                  <a:pt x="0" y="2366588"/>
                  <a:pt x="0" y="2292157"/>
                </a:quadBezTo>
                <a:lnTo>
                  <a:pt x="0" y="74431"/>
                </a:lnTo>
                <a:quadBezTo>
                  <a:pt x="0" y="0"/>
                  <a:pt x="74431" y="0"/>
                </a:quadBezTo>
                <a:close/>
              </a:path>
            </a:pathLst>
          </a:custGeom>
          <a:solidFill>
            <a:srgbClr val="0084FF">
              <a:alpha val="10000"/>
            </a:srgbClr>
          </a:solidFill>
          <a:ln/>
        </p:spPr>
        <p:txBody>
          <a:bodyPr/>
          <a:lstStyle/>
          <a:p>
            <a:endParaRPr lang="zh-CN" altLang="en-US"/>
          </a:p>
        </p:txBody>
      </p:sp>
      <p:sp>
        <p:nvSpPr>
          <p:cNvPr id="9" name="Shape 7"/>
          <p:cNvSpPr/>
          <p:nvPr/>
        </p:nvSpPr>
        <p:spPr>
          <a:xfrm>
            <a:off x="2046933" y="3864371"/>
            <a:ext cx="365760" cy="365760"/>
          </a:xfrm>
          <a:custGeom>
            <a:avLst/>
            <a:gdLst/>
            <a:ahLst/>
            <a:cxnLst/>
            <a:rect l="l" t="t" r="r" b="b"/>
            <a:pathLst>
              <a:path w="365760" h="365760">
                <a:moveTo>
                  <a:pt x="45720" y="0"/>
                </a:moveTo>
                <a:moveTo>
                  <a:pt x="45720" y="0"/>
                </a:moveTo>
                <a:lnTo>
                  <a:pt x="320040" y="0"/>
                </a:lnTo>
                <a:quadBezTo>
                  <a:pt x="365760" y="0"/>
                  <a:pt x="365760" y="45720"/>
                </a:quadBezTo>
                <a:lnTo>
                  <a:pt x="365760" y="320040"/>
                </a:lnTo>
                <a:quadBezTo>
                  <a:pt x="365760" y="365760"/>
                  <a:pt x="320040" y="365760"/>
                </a:quadBezTo>
                <a:lnTo>
                  <a:pt x="45720" y="365760"/>
                </a:lnTo>
                <a:quadBezTo>
                  <a:pt x="0" y="365760"/>
                  <a:pt x="0" y="320040"/>
                </a:quadBezTo>
                <a:lnTo>
                  <a:pt x="0" y="45720"/>
                </a:lnTo>
                <a:quadBezTo>
                  <a:pt x="0" y="0"/>
                  <a:pt x="45720" y="0"/>
                </a:quadBezTo>
                <a:close/>
              </a:path>
            </a:pathLst>
          </a:custGeom>
          <a:solidFill>
            <a:srgbClr val="5196FF"/>
          </a:solidFill>
          <a:ln/>
        </p:spPr>
        <p:txBody>
          <a:bodyPr/>
          <a:lstStyle/>
          <a:p>
            <a:endParaRPr lang="zh-CN" altLang="en-US"/>
          </a:p>
        </p:txBody>
      </p:sp>
      <p:sp>
        <p:nvSpPr>
          <p:cNvPr id="10" name="Text 8"/>
          <p:cNvSpPr/>
          <p:nvPr/>
        </p:nvSpPr>
        <p:spPr>
          <a:xfrm>
            <a:off x="1980697" y="3864371"/>
            <a:ext cx="484973" cy="365760"/>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1440" b="1" dirty="0">
                <a:solidFill>
                  <a:srgbClr val="FFFFFF"/>
                </a:solidFill>
                <a:latin typeface="Microsoft Yahei" pitchFamily="34" charset="0"/>
                <a:ea typeface="Microsoft Yahei" pitchFamily="34" charset="-122"/>
                <a:cs typeface="Microsoft Yahei" pitchFamily="34" charset="-120"/>
              </a:rPr>
              <a:t>02</a:t>
            </a:r>
            <a:endParaRPr lang="en-US" sz="1440" dirty="0"/>
          </a:p>
        </p:txBody>
      </p:sp>
      <p:sp>
        <p:nvSpPr>
          <p:cNvPr id="11" name="Text 9"/>
          <p:cNvSpPr/>
          <p:nvPr/>
        </p:nvSpPr>
        <p:spPr>
          <a:xfrm>
            <a:off x="2465670" y="1940916"/>
            <a:ext cx="1494461" cy="647516"/>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古典密码阶段</a:t>
            </a:r>
            <a:endParaRPr lang="en-US" sz="1440" dirty="0"/>
          </a:p>
        </p:txBody>
      </p:sp>
      <p:sp>
        <p:nvSpPr>
          <p:cNvPr id="12" name="Text 10"/>
          <p:cNvSpPr/>
          <p:nvPr/>
        </p:nvSpPr>
        <p:spPr>
          <a:xfrm>
            <a:off x="2465670" y="2511059"/>
            <a:ext cx="1494461" cy="1719072"/>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古典密码阶段从密码学的产生发展到近代密码之间，主要涉及早期的文字和语言加密技术。此阶段的加密方法包括多字母替代、位移等简单手段，用于保障军事情报和政府机密的安全传输。</a:t>
            </a:r>
            <a:endParaRPr lang="en-US" sz="1440" dirty="0"/>
          </a:p>
        </p:txBody>
      </p:sp>
      <p:sp>
        <p:nvSpPr>
          <p:cNvPr id="13" name="Shape 11"/>
          <p:cNvSpPr/>
          <p:nvPr/>
        </p:nvSpPr>
        <p:spPr>
          <a:xfrm>
            <a:off x="4011476" y="1423361"/>
            <a:ext cx="1494461" cy="2366588"/>
          </a:xfrm>
          <a:custGeom>
            <a:avLst/>
            <a:gdLst/>
            <a:ahLst/>
            <a:cxnLst/>
            <a:rect l="l" t="t" r="r" b="b"/>
            <a:pathLst>
              <a:path w="1494461" h="2366588">
                <a:moveTo>
                  <a:pt x="74431" y="0"/>
                </a:moveTo>
                <a:moveTo>
                  <a:pt x="74431" y="0"/>
                </a:moveTo>
                <a:lnTo>
                  <a:pt x="1420030" y="0"/>
                </a:lnTo>
                <a:quadBezTo>
                  <a:pt x="1494461" y="0"/>
                  <a:pt x="1494461" y="74431"/>
                </a:quadBezTo>
                <a:lnTo>
                  <a:pt x="1494461" y="2292157"/>
                </a:lnTo>
                <a:quadBezTo>
                  <a:pt x="1494461" y="2366588"/>
                  <a:pt x="1420030" y="2366588"/>
                </a:quadBezTo>
                <a:lnTo>
                  <a:pt x="74431" y="2366588"/>
                </a:lnTo>
                <a:quadBezTo>
                  <a:pt x="0" y="2366588"/>
                  <a:pt x="0" y="2292157"/>
                </a:quadBezTo>
                <a:lnTo>
                  <a:pt x="0" y="74431"/>
                </a:lnTo>
                <a:quadBezTo>
                  <a:pt x="0" y="0"/>
                  <a:pt x="74431" y="0"/>
                </a:quadBezTo>
                <a:close/>
              </a:path>
            </a:pathLst>
          </a:custGeom>
          <a:solidFill>
            <a:srgbClr val="0084FF">
              <a:alpha val="10000"/>
            </a:srgbClr>
          </a:solidFill>
          <a:ln/>
        </p:spPr>
        <p:txBody>
          <a:bodyPr/>
          <a:lstStyle/>
          <a:p>
            <a:endParaRPr lang="zh-CN" altLang="en-US"/>
          </a:p>
        </p:txBody>
      </p:sp>
      <p:sp>
        <p:nvSpPr>
          <p:cNvPr id="14" name="Shape 12"/>
          <p:cNvSpPr/>
          <p:nvPr/>
        </p:nvSpPr>
        <p:spPr>
          <a:xfrm>
            <a:off x="3592739" y="1423361"/>
            <a:ext cx="365760" cy="365760"/>
          </a:xfrm>
          <a:custGeom>
            <a:avLst/>
            <a:gdLst/>
            <a:ahLst/>
            <a:cxnLst/>
            <a:rect l="l" t="t" r="r" b="b"/>
            <a:pathLst>
              <a:path w="365760" h="365760">
                <a:moveTo>
                  <a:pt x="45720" y="0"/>
                </a:moveTo>
                <a:moveTo>
                  <a:pt x="45720" y="0"/>
                </a:moveTo>
                <a:lnTo>
                  <a:pt x="320040" y="0"/>
                </a:lnTo>
                <a:quadBezTo>
                  <a:pt x="365760" y="0"/>
                  <a:pt x="365760" y="45720"/>
                </a:quadBezTo>
                <a:lnTo>
                  <a:pt x="365760" y="320040"/>
                </a:lnTo>
                <a:quadBezTo>
                  <a:pt x="365760" y="365760"/>
                  <a:pt x="320040" y="365760"/>
                </a:quadBezTo>
                <a:lnTo>
                  <a:pt x="45720" y="365760"/>
                </a:lnTo>
                <a:quadBezTo>
                  <a:pt x="0" y="365760"/>
                  <a:pt x="0" y="320040"/>
                </a:quadBezTo>
                <a:lnTo>
                  <a:pt x="0" y="45720"/>
                </a:lnTo>
                <a:quadBezTo>
                  <a:pt x="0" y="0"/>
                  <a:pt x="45720" y="0"/>
                </a:quadBezTo>
                <a:close/>
              </a:path>
            </a:pathLst>
          </a:custGeom>
          <a:solidFill>
            <a:srgbClr val="5196FF"/>
          </a:solidFill>
          <a:ln/>
        </p:spPr>
        <p:txBody>
          <a:bodyPr/>
          <a:lstStyle/>
          <a:p>
            <a:endParaRPr lang="zh-CN" altLang="en-US"/>
          </a:p>
        </p:txBody>
      </p:sp>
      <p:sp>
        <p:nvSpPr>
          <p:cNvPr id="15" name="Text 13"/>
          <p:cNvSpPr/>
          <p:nvPr/>
        </p:nvSpPr>
        <p:spPr>
          <a:xfrm>
            <a:off x="3526503" y="1423361"/>
            <a:ext cx="484973" cy="365760"/>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1440" b="1" dirty="0">
                <a:solidFill>
                  <a:srgbClr val="FFFFFF"/>
                </a:solidFill>
                <a:latin typeface="Microsoft Yahei" pitchFamily="34" charset="0"/>
                <a:ea typeface="Microsoft Yahei" pitchFamily="34" charset="-122"/>
                <a:cs typeface="Microsoft Yahei" pitchFamily="34" charset="-120"/>
              </a:rPr>
              <a:t>03</a:t>
            </a:r>
            <a:endParaRPr lang="en-US" sz="1440" dirty="0"/>
          </a:p>
        </p:txBody>
      </p:sp>
      <p:sp>
        <p:nvSpPr>
          <p:cNvPr id="16" name="Text 14"/>
          <p:cNvSpPr/>
          <p:nvPr/>
        </p:nvSpPr>
        <p:spPr>
          <a:xfrm>
            <a:off x="4011476" y="1500734"/>
            <a:ext cx="1494461" cy="647516"/>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近代密码阶段</a:t>
            </a:r>
            <a:endParaRPr lang="en-US" sz="1440" dirty="0"/>
          </a:p>
        </p:txBody>
      </p:sp>
      <p:sp>
        <p:nvSpPr>
          <p:cNvPr id="17" name="Text 15"/>
          <p:cNvSpPr/>
          <p:nvPr/>
        </p:nvSpPr>
        <p:spPr>
          <a:xfrm>
            <a:off x="4011476" y="2070877"/>
            <a:ext cx="1494461" cy="1719072"/>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近代密码阶段始于19世纪，随着印刷术的普及和纸张的成本降低，密码学得到了更广泛的应用。此时期的代表技术有 Vigenere 加密法和 Caesar 密码，广泛应用于政府文件和商业信件中。</a:t>
            </a:r>
            <a:endParaRPr lang="en-US" sz="1440" dirty="0"/>
          </a:p>
        </p:txBody>
      </p:sp>
      <p:sp>
        <p:nvSpPr>
          <p:cNvPr id="18" name="Shape 16"/>
          <p:cNvSpPr/>
          <p:nvPr/>
        </p:nvSpPr>
        <p:spPr>
          <a:xfrm>
            <a:off x="5557281" y="1842780"/>
            <a:ext cx="1494461" cy="2366588"/>
          </a:xfrm>
          <a:custGeom>
            <a:avLst/>
            <a:gdLst/>
            <a:ahLst/>
            <a:cxnLst/>
            <a:rect l="l" t="t" r="r" b="b"/>
            <a:pathLst>
              <a:path w="1494461" h="2366588">
                <a:moveTo>
                  <a:pt x="74431" y="0"/>
                </a:moveTo>
                <a:moveTo>
                  <a:pt x="74431" y="0"/>
                </a:moveTo>
                <a:lnTo>
                  <a:pt x="1420030" y="0"/>
                </a:lnTo>
                <a:quadBezTo>
                  <a:pt x="1494461" y="0"/>
                  <a:pt x="1494461" y="74431"/>
                </a:quadBezTo>
                <a:lnTo>
                  <a:pt x="1494461" y="2292157"/>
                </a:lnTo>
                <a:quadBezTo>
                  <a:pt x="1494461" y="2366588"/>
                  <a:pt x="1420030" y="2366588"/>
                </a:quadBezTo>
                <a:lnTo>
                  <a:pt x="74431" y="2366588"/>
                </a:lnTo>
                <a:quadBezTo>
                  <a:pt x="0" y="2366588"/>
                  <a:pt x="0" y="2292157"/>
                </a:quadBezTo>
                <a:lnTo>
                  <a:pt x="0" y="74431"/>
                </a:lnTo>
                <a:quadBezTo>
                  <a:pt x="0" y="0"/>
                  <a:pt x="74431" y="0"/>
                </a:quadBezTo>
                <a:close/>
              </a:path>
            </a:pathLst>
          </a:custGeom>
          <a:solidFill>
            <a:srgbClr val="0084FF">
              <a:alpha val="10000"/>
            </a:srgbClr>
          </a:solidFill>
          <a:ln/>
        </p:spPr>
        <p:txBody>
          <a:bodyPr/>
          <a:lstStyle/>
          <a:p>
            <a:endParaRPr lang="zh-CN" altLang="en-US"/>
          </a:p>
        </p:txBody>
      </p:sp>
      <p:sp>
        <p:nvSpPr>
          <p:cNvPr id="19" name="Shape 17"/>
          <p:cNvSpPr/>
          <p:nvPr/>
        </p:nvSpPr>
        <p:spPr>
          <a:xfrm>
            <a:off x="5138544" y="3864371"/>
            <a:ext cx="365760" cy="365760"/>
          </a:xfrm>
          <a:custGeom>
            <a:avLst/>
            <a:gdLst/>
            <a:ahLst/>
            <a:cxnLst/>
            <a:rect l="l" t="t" r="r" b="b"/>
            <a:pathLst>
              <a:path w="365760" h="365760">
                <a:moveTo>
                  <a:pt x="45720" y="0"/>
                </a:moveTo>
                <a:moveTo>
                  <a:pt x="45720" y="0"/>
                </a:moveTo>
                <a:lnTo>
                  <a:pt x="320040" y="0"/>
                </a:lnTo>
                <a:quadBezTo>
                  <a:pt x="365760" y="0"/>
                  <a:pt x="365760" y="45720"/>
                </a:quadBezTo>
                <a:lnTo>
                  <a:pt x="365760" y="320040"/>
                </a:lnTo>
                <a:quadBezTo>
                  <a:pt x="365760" y="365760"/>
                  <a:pt x="320040" y="365760"/>
                </a:quadBezTo>
                <a:lnTo>
                  <a:pt x="45720" y="365760"/>
                </a:lnTo>
                <a:quadBezTo>
                  <a:pt x="0" y="365760"/>
                  <a:pt x="0" y="320040"/>
                </a:quadBezTo>
                <a:lnTo>
                  <a:pt x="0" y="45720"/>
                </a:lnTo>
                <a:quadBezTo>
                  <a:pt x="0" y="0"/>
                  <a:pt x="45720" y="0"/>
                </a:quadBezTo>
                <a:close/>
              </a:path>
            </a:pathLst>
          </a:custGeom>
          <a:solidFill>
            <a:srgbClr val="5196FF"/>
          </a:solidFill>
          <a:ln/>
        </p:spPr>
        <p:txBody>
          <a:bodyPr/>
          <a:lstStyle/>
          <a:p>
            <a:endParaRPr lang="zh-CN" altLang="en-US"/>
          </a:p>
        </p:txBody>
      </p:sp>
      <p:sp>
        <p:nvSpPr>
          <p:cNvPr id="20" name="Text 18"/>
          <p:cNvSpPr/>
          <p:nvPr/>
        </p:nvSpPr>
        <p:spPr>
          <a:xfrm>
            <a:off x="5072308" y="3864371"/>
            <a:ext cx="484973" cy="365760"/>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1440" b="1" dirty="0">
                <a:solidFill>
                  <a:srgbClr val="FFFFFF"/>
                </a:solidFill>
                <a:latin typeface="Microsoft Yahei" pitchFamily="34" charset="0"/>
                <a:ea typeface="Microsoft Yahei" pitchFamily="34" charset="-122"/>
                <a:cs typeface="Microsoft Yahei" pitchFamily="34" charset="-120"/>
              </a:rPr>
              <a:t>04</a:t>
            </a:r>
            <a:endParaRPr lang="en-US" sz="1440" dirty="0"/>
          </a:p>
        </p:txBody>
      </p:sp>
      <p:sp>
        <p:nvSpPr>
          <p:cNvPr id="21" name="Text 19"/>
          <p:cNvSpPr/>
          <p:nvPr/>
        </p:nvSpPr>
        <p:spPr>
          <a:xfrm>
            <a:off x="5557281" y="1920153"/>
            <a:ext cx="1494461" cy="647516"/>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现代密码阶段</a:t>
            </a:r>
            <a:endParaRPr lang="en-US" sz="1440" dirty="0"/>
          </a:p>
        </p:txBody>
      </p:sp>
      <p:sp>
        <p:nvSpPr>
          <p:cNvPr id="22" name="Text 20"/>
          <p:cNvSpPr/>
          <p:nvPr/>
        </p:nvSpPr>
        <p:spPr>
          <a:xfrm>
            <a:off x="5557281" y="2490296"/>
            <a:ext cx="1494461" cy="1719072"/>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现代密码阶段始于20世纪70年代，计算机和电子技术的发展推动了密码学的革新。此阶段的关键技术包括数据加密标准（DES）和公钥基础设施（PKI），应用范围涵盖个人隐私保护和全球金融系统。</a:t>
            </a:r>
            <a:endParaRPr lang="en-US" sz="1440" dirty="0"/>
          </a:p>
        </p:txBody>
      </p:sp>
      <p:sp>
        <p:nvSpPr>
          <p:cNvPr id="23" name="Shape 21"/>
          <p:cNvSpPr/>
          <p:nvPr/>
        </p:nvSpPr>
        <p:spPr>
          <a:xfrm>
            <a:off x="7103086" y="1423361"/>
            <a:ext cx="1494461" cy="2366588"/>
          </a:xfrm>
          <a:custGeom>
            <a:avLst/>
            <a:gdLst/>
            <a:ahLst/>
            <a:cxnLst/>
            <a:rect l="l" t="t" r="r" b="b"/>
            <a:pathLst>
              <a:path w="1494461" h="2366588">
                <a:moveTo>
                  <a:pt x="74431" y="0"/>
                </a:moveTo>
                <a:moveTo>
                  <a:pt x="74431" y="0"/>
                </a:moveTo>
                <a:lnTo>
                  <a:pt x="1420030" y="0"/>
                </a:lnTo>
                <a:quadBezTo>
                  <a:pt x="1494461" y="0"/>
                  <a:pt x="1494461" y="74431"/>
                </a:quadBezTo>
                <a:lnTo>
                  <a:pt x="1494461" y="2292157"/>
                </a:lnTo>
                <a:quadBezTo>
                  <a:pt x="1494461" y="2366588"/>
                  <a:pt x="1420030" y="2366588"/>
                </a:quadBezTo>
                <a:lnTo>
                  <a:pt x="74431" y="2366588"/>
                </a:lnTo>
                <a:quadBezTo>
                  <a:pt x="0" y="2366588"/>
                  <a:pt x="0" y="2292157"/>
                </a:quadBezTo>
                <a:lnTo>
                  <a:pt x="0" y="74431"/>
                </a:lnTo>
                <a:quadBezTo>
                  <a:pt x="0" y="0"/>
                  <a:pt x="74431" y="0"/>
                </a:quadBezTo>
                <a:close/>
              </a:path>
            </a:pathLst>
          </a:custGeom>
          <a:solidFill>
            <a:srgbClr val="0084FF">
              <a:alpha val="10000"/>
            </a:srgbClr>
          </a:solidFill>
          <a:ln/>
        </p:spPr>
        <p:txBody>
          <a:bodyPr/>
          <a:lstStyle/>
          <a:p>
            <a:endParaRPr lang="zh-CN" altLang="en-US"/>
          </a:p>
        </p:txBody>
      </p:sp>
      <p:sp>
        <p:nvSpPr>
          <p:cNvPr id="24" name="Shape 22"/>
          <p:cNvSpPr/>
          <p:nvPr/>
        </p:nvSpPr>
        <p:spPr>
          <a:xfrm>
            <a:off x="6684349" y="1423361"/>
            <a:ext cx="365760" cy="365760"/>
          </a:xfrm>
          <a:custGeom>
            <a:avLst/>
            <a:gdLst/>
            <a:ahLst/>
            <a:cxnLst/>
            <a:rect l="l" t="t" r="r" b="b"/>
            <a:pathLst>
              <a:path w="365760" h="365760">
                <a:moveTo>
                  <a:pt x="45720" y="0"/>
                </a:moveTo>
                <a:moveTo>
                  <a:pt x="45720" y="0"/>
                </a:moveTo>
                <a:lnTo>
                  <a:pt x="320040" y="0"/>
                </a:lnTo>
                <a:quadBezTo>
                  <a:pt x="365760" y="0"/>
                  <a:pt x="365760" y="45720"/>
                </a:quadBezTo>
                <a:lnTo>
                  <a:pt x="365760" y="320040"/>
                </a:lnTo>
                <a:quadBezTo>
                  <a:pt x="365760" y="365760"/>
                  <a:pt x="320040" y="365760"/>
                </a:quadBezTo>
                <a:lnTo>
                  <a:pt x="45720" y="365760"/>
                </a:lnTo>
                <a:quadBezTo>
                  <a:pt x="0" y="365760"/>
                  <a:pt x="0" y="320040"/>
                </a:quadBezTo>
                <a:lnTo>
                  <a:pt x="0" y="45720"/>
                </a:lnTo>
                <a:quadBezTo>
                  <a:pt x="0" y="0"/>
                  <a:pt x="45720" y="0"/>
                </a:quadBezTo>
                <a:close/>
              </a:path>
            </a:pathLst>
          </a:custGeom>
          <a:solidFill>
            <a:srgbClr val="0084FF"/>
          </a:solidFill>
          <a:ln/>
        </p:spPr>
        <p:txBody>
          <a:bodyPr/>
          <a:lstStyle/>
          <a:p>
            <a:endParaRPr lang="zh-CN" altLang="en-US"/>
          </a:p>
        </p:txBody>
      </p:sp>
      <p:sp>
        <p:nvSpPr>
          <p:cNvPr id="25" name="Text 23"/>
          <p:cNvSpPr/>
          <p:nvPr/>
        </p:nvSpPr>
        <p:spPr>
          <a:xfrm>
            <a:off x="6618113" y="1423361"/>
            <a:ext cx="484973" cy="365760"/>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1440" b="1" dirty="0">
                <a:solidFill>
                  <a:srgbClr val="FFFFFF"/>
                </a:solidFill>
                <a:latin typeface="Microsoft Yahei" pitchFamily="34" charset="0"/>
                <a:ea typeface="Microsoft Yahei" pitchFamily="34" charset="-122"/>
                <a:cs typeface="Microsoft Yahei" pitchFamily="34" charset="-120"/>
              </a:rPr>
              <a:t>05</a:t>
            </a:r>
            <a:endParaRPr lang="en-US" sz="1440" dirty="0"/>
          </a:p>
        </p:txBody>
      </p:sp>
      <p:sp>
        <p:nvSpPr>
          <p:cNvPr id="26" name="Text 24"/>
          <p:cNvSpPr/>
          <p:nvPr/>
        </p:nvSpPr>
        <p:spPr>
          <a:xfrm>
            <a:off x="7103086" y="1500734"/>
            <a:ext cx="1494461" cy="647516"/>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量子加密兴起</a:t>
            </a:r>
            <a:endParaRPr lang="en-US" sz="1440" dirty="0"/>
          </a:p>
        </p:txBody>
      </p:sp>
      <p:sp>
        <p:nvSpPr>
          <p:cNvPr id="27" name="Text 25"/>
          <p:cNvSpPr/>
          <p:nvPr/>
        </p:nvSpPr>
        <p:spPr>
          <a:xfrm>
            <a:off x="7103086" y="2070877"/>
            <a:ext cx="1494461" cy="1719072"/>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近年来，量子计算的发展对传统密码学构成了挑战。为应对这一挑战，量子加密应运而生。量子密钥分发（QKD）和量子密钥交换（QKE）等技术正在逐步成熟，未来有望成为信息安全的重要保障。</a:t>
            </a:r>
            <a:endParaRPr lang="en-US" sz="144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密码学基本概念</a:t>
            </a:r>
            <a:endParaRPr lang="en-US" sz="1440" dirty="0"/>
          </a:p>
        </p:txBody>
      </p:sp>
      <p:sp>
        <p:nvSpPr>
          <p:cNvPr id="3" name="Shape 1"/>
          <p:cNvSpPr/>
          <p:nvPr/>
        </p:nvSpPr>
        <p:spPr>
          <a:xfrm>
            <a:off x="4148425" y="2215286"/>
            <a:ext cx="576615" cy="834888"/>
          </a:xfrm>
          <a:custGeom>
            <a:avLst/>
            <a:gdLst/>
            <a:ahLst/>
            <a:cxnLst/>
            <a:rect l="l" t="t" r="r" b="b"/>
            <a:pathLst>
              <a:path w="576615" h="834888">
                <a:moveTo>
                  <a:pt x="576615" y="0"/>
                </a:moveTo>
                <a:moveTo>
                  <a:pt x="576615" y="0"/>
                </a:moveTo>
                <a:lnTo>
                  <a:pt x="0" y="834888"/>
                </a:lnTo>
              </a:path>
            </a:pathLst>
          </a:custGeom>
          <a:noFill/>
          <a:ln w="19050">
            <a:solidFill>
              <a:srgbClr val="0078FF"/>
            </a:solidFill>
            <a:prstDash val="solid"/>
            <a:headEnd type="none"/>
            <a:tailEnd type="none"/>
          </a:ln>
        </p:spPr>
        <p:txBody>
          <a:bodyPr/>
          <a:lstStyle/>
          <a:p>
            <a:endParaRPr lang="zh-CN" altLang="en-US"/>
          </a:p>
        </p:txBody>
      </p:sp>
      <p:sp>
        <p:nvSpPr>
          <p:cNvPr id="4" name="Shape 2"/>
          <p:cNvSpPr/>
          <p:nvPr/>
        </p:nvSpPr>
        <p:spPr>
          <a:xfrm>
            <a:off x="4160714" y="1450417"/>
            <a:ext cx="564612" cy="751974"/>
          </a:xfrm>
          <a:custGeom>
            <a:avLst/>
            <a:gdLst/>
            <a:ahLst/>
            <a:cxnLst/>
            <a:rect l="l" t="t" r="r" b="b"/>
            <a:pathLst>
              <a:path w="564612" h="751974">
                <a:moveTo>
                  <a:pt x="0" y="0"/>
                </a:moveTo>
                <a:moveTo>
                  <a:pt x="0" y="0"/>
                </a:moveTo>
                <a:lnTo>
                  <a:pt x="564612" y="751974"/>
                </a:lnTo>
              </a:path>
            </a:pathLst>
          </a:custGeom>
          <a:noFill/>
          <a:ln w="19050">
            <a:solidFill>
              <a:srgbClr val="0078FF"/>
            </a:solidFill>
            <a:prstDash val="solid"/>
            <a:headEnd type="none"/>
            <a:tailEnd type="none"/>
          </a:ln>
        </p:spPr>
        <p:txBody>
          <a:bodyPr/>
          <a:lstStyle/>
          <a:p>
            <a:endParaRPr lang="zh-CN" altLang="en-US"/>
          </a:p>
        </p:txBody>
      </p:sp>
      <p:sp>
        <p:nvSpPr>
          <p:cNvPr id="5" name="Shape 3"/>
          <p:cNvSpPr/>
          <p:nvPr/>
        </p:nvSpPr>
        <p:spPr>
          <a:xfrm>
            <a:off x="646624" y="1078530"/>
            <a:ext cx="556517" cy="556517"/>
          </a:xfrm>
          <a:custGeom>
            <a:avLst/>
            <a:gdLst/>
            <a:ahLst/>
            <a:cxnLst/>
            <a:rect l="l" t="t" r="r" b="b"/>
            <a:pathLst>
              <a:path w="556517" h="556517">
                <a:moveTo>
                  <a:pt x="0" y="0"/>
                </a:moveTo>
                <a:moveTo>
                  <a:pt x="0" y="0"/>
                </a:moveTo>
                <a:lnTo>
                  <a:pt x="556517" y="0"/>
                </a:lnTo>
                <a:lnTo>
                  <a:pt x="556517" y="556517"/>
                </a:lnTo>
                <a:lnTo>
                  <a:pt x="0" y="556517"/>
                </a:lnTo>
                <a:close/>
              </a:path>
            </a:pathLst>
          </a:custGeom>
          <a:solidFill>
            <a:srgbClr val="0084FF"/>
          </a:solidFill>
          <a:ln/>
        </p:spPr>
        <p:txBody>
          <a:bodyPr/>
          <a:lstStyle/>
          <a:p>
            <a:endParaRPr lang="zh-CN" altLang="en-US"/>
          </a:p>
        </p:txBody>
      </p:sp>
      <p:sp>
        <p:nvSpPr>
          <p:cNvPr id="6" name="Shape 4"/>
          <p:cNvSpPr/>
          <p:nvPr/>
        </p:nvSpPr>
        <p:spPr>
          <a:xfrm>
            <a:off x="1203141" y="1359276"/>
            <a:ext cx="2868202" cy="0"/>
          </a:xfrm>
          <a:custGeom>
            <a:avLst/>
            <a:gdLst/>
            <a:ahLst/>
            <a:cxnLst/>
            <a:rect l="l" t="t" r="r" b="b"/>
            <a:pathLst>
              <a:path w="2868202">
                <a:moveTo>
                  <a:pt x="0" y="0"/>
                </a:moveTo>
                <a:moveTo>
                  <a:pt x="0" y="0"/>
                </a:moveTo>
                <a:lnTo>
                  <a:pt x="2868202" y="0"/>
                </a:lnTo>
              </a:path>
            </a:pathLst>
          </a:custGeom>
          <a:noFill/>
          <a:ln w="19050">
            <a:solidFill>
              <a:srgbClr val="0078FF"/>
            </a:solidFill>
            <a:prstDash val="solid"/>
            <a:headEnd type="none"/>
            <a:tailEnd type="none"/>
          </a:ln>
        </p:spPr>
        <p:txBody>
          <a:bodyPr/>
          <a:lstStyle/>
          <a:p>
            <a:endParaRPr lang="zh-CN" altLang="en-US"/>
          </a:p>
        </p:txBody>
      </p:sp>
      <p:sp>
        <p:nvSpPr>
          <p:cNvPr id="7" name="Shape 5"/>
          <p:cNvSpPr/>
          <p:nvPr/>
        </p:nvSpPr>
        <p:spPr>
          <a:xfrm>
            <a:off x="4056069" y="1350132"/>
            <a:ext cx="192640" cy="192640"/>
          </a:xfrm>
          <a:custGeom>
            <a:avLst/>
            <a:gdLst/>
            <a:ahLst/>
            <a:cxnLst/>
            <a:rect l="l" t="t" r="r" b="b"/>
            <a:pathLst>
              <a:path w="192640" h="192640">
                <a:moveTo>
                  <a:pt x="0" y="0"/>
                </a:moveTo>
                <a:moveTo>
                  <a:pt x="0" y="0"/>
                </a:moveTo>
                <a:lnTo>
                  <a:pt x="192640" y="0"/>
                </a:lnTo>
                <a:lnTo>
                  <a:pt x="192640" y="192640"/>
                </a:lnTo>
                <a:lnTo>
                  <a:pt x="0" y="192640"/>
                </a:lnTo>
                <a:close/>
              </a:path>
            </a:pathLst>
          </a:custGeom>
          <a:solidFill>
            <a:srgbClr val="0084FF"/>
          </a:solidFill>
          <a:ln/>
        </p:spPr>
        <p:txBody>
          <a:bodyPr/>
          <a:lstStyle/>
          <a:p>
            <a:endParaRPr lang="zh-CN" altLang="en-US"/>
          </a:p>
        </p:txBody>
      </p:sp>
      <p:sp>
        <p:nvSpPr>
          <p:cNvPr id="8" name="Shape 6"/>
          <p:cNvSpPr/>
          <p:nvPr/>
        </p:nvSpPr>
        <p:spPr>
          <a:xfrm>
            <a:off x="4056069" y="2932872"/>
            <a:ext cx="192640" cy="192640"/>
          </a:xfrm>
          <a:custGeom>
            <a:avLst/>
            <a:gdLst/>
            <a:ahLst/>
            <a:cxnLst/>
            <a:rect l="l" t="t" r="r" b="b"/>
            <a:pathLst>
              <a:path w="192640" h="192640">
                <a:moveTo>
                  <a:pt x="0" y="0"/>
                </a:moveTo>
                <a:moveTo>
                  <a:pt x="0" y="0"/>
                </a:moveTo>
                <a:lnTo>
                  <a:pt x="192640" y="0"/>
                </a:lnTo>
                <a:lnTo>
                  <a:pt x="192640" y="192640"/>
                </a:lnTo>
                <a:lnTo>
                  <a:pt x="0" y="192640"/>
                </a:lnTo>
                <a:close/>
              </a:path>
            </a:pathLst>
          </a:custGeom>
          <a:solidFill>
            <a:srgbClr val="0084FF"/>
          </a:solidFill>
          <a:ln/>
        </p:spPr>
        <p:txBody>
          <a:bodyPr/>
          <a:lstStyle/>
          <a:p>
            <a:endParaRPr lang="zh-CN" altLang="en-US"/>
          </a:p>
        </p:txBody>
      </p:sp>
      <p:sp>
        <p:nvSpPr>
          <p:cNvPr id="9" name="Shape 7"/>
          <p:cNvSpPr/>
          <p:nvPr/>
        </p:nvSpPr>
        <p:spPr>
          <a:xfrm>
            <a:off x="4838991" y="2211190"/>
            <a:ext cx="3224944" cy="0"/>
          </a:xfrm>
          <a:custGeom>
            <a:avLst/>
            <a:gdLst/>
            <a:ahLst/>
            <a:cxnLst/>
            <a:rect l="l" t="t" r="r" b="b"/>
            <a:pathLst>
              <a:path w="3224944">
                <a:moveTo>
                  <a:pt x="0" y="0"/>
                </a:moveTo>
                <a:moveTo>
                  <a:pt x="0" y="0"/>
                </a:moveTo>
                <a:lnTo>
                  <a:pt x="3224944" y="0"/>
                </a:lnTo>
              </a:path>
            </a:pathLst>
          </a:custGeom>
          <a:noFill/>
          <a:ln w="19050">
            <a:solidFill>
              <a:srgbClr val="0078FF"/>
            </a:solidFill>
            <a:prstDash val="solid"/>
            <a:headEnd type="none"/>
            <a:tailEnd type="none"/>
          </a:ln>
        </p:spPr>
        <p:txBody>
          <a:bodyPr/>
          <a:lstStyle/>
          <a:p>
            <a:endParaRPr lang="zh-CN" altLang="en-US"/>
          </a:p>
        </p:txBody>
      </p:sp>
      <p:sp>
        <p:nvSpPr>
          <p:cNvPr id="10" name="Shape 8"/>
          <p:cNvSpPr/>
          <p:nvPr/>
        </p:nvSpPr>
        <p:spPr>
          <a:xfrm>
            <a:off x="7940859" y="1957076"/>
            <a:ext cx="556517" cy="556517"/>
          </a:xfrm>
          <a:custGeom>
            <a:avLst/>
            <a:gdLst/>
            <a:ahLst/>
            <a:cxnLst/>
            <a:rect l="l" t="t" r="r" b="b"/>
            <a:pathLst>
              <a:path w="556517" h="556517">
                <a:moveTo>
                  <a:pt x="0" y="0"/>
                </a:moveTo>
                <a:moveTo>
                  <a:pt x="0" y="0"/>
                </a:moveTo>
                <a:lnTo>
                  <a:pt x="556517" y="0"/>
                </a:lnTo>
                <a:lnTo>
                  <a:pt x="556517" y="556517"/>
                </a:lnTo>
                <a:lnTo>
                  <a:pt x="0" y="556517"/>
                </a:lnTo>
                <a:close/>
              </a:path>
            </a:pathLst>
          </a:custGeom>
          <a:solidFill>
            <a:srgbClr val="0084FF"/>
          </a:solidFill>
          <a:ln/>
        </p:spPr>
        <p:txBody>
          <a:bodyPr/>
          <a:lstStyle/>
          <a:p>
            <a:endParaRPr lang="zh-CN" altLang="en-US"/>
          </a:p>
        </p:txBody>
      </p:sp>
      <p:sp>
        <p:nvSpPr>
          <p:cNvPr id="11" name="Shape 9"/>
          <p:cNvSpPr/>
          <p:nvPr/>
        </p:nvSpPr>
        <p:spPr>
          <a:xfrm>
            <a:off x="1203141" y="3113881"/>
            <a:ext cx="2886490" cy="2488"/>
          </a:xfrm>
          <a:custGeom>
            <a:avLst/>
            <a:gdLst/>
            <a:ahLst/>
            <a:cxnLst/>
            <a:rect l="l" t="t" r="r" b="b"/>
            <a:pathLst>
              <a:path w="2886490" h="2488">
                <a:moveTo>
                  <a:pt x="0" y="0"/>
                </a:moveTo>
                <a:moveTo>
                  <a:pt x="0" y="0"/>
                </a:moveTo>
                <a:lnTo>
                  <a:pt x="2886490" y="2488"/>
                </a:lnTo>
              </a:path>
            </a:pathLst>
          </a:custGeom>
          <a:noFill/>
          <a:ln w="19050">
            <a:solidFill>
              <a:srgbClr val="0078FF"/>
            </a:solidFill>
            <a:prstDash val="solid"/>
            <a:headEnd type="none"/>
            <a:tailEnd type="none"/>
          </a:ln>
        </p:spPr>
        <p:txBody>
          <a:bodyPr/>
          <a:lstStyle/>
          <a:p>
            <a:endParaRPr lang="zh-CN" altLang="en-US"/>
          </a:p>
        </p:txBody>
      </p:sp>
      <p:sp>
        <p:nvSpPr>
          <p:cNvPr id="12" name="Shape 10"/>
          <p:cNvSpPr/>
          <p:nvPr/>
        </p:nvSpPr>
        <p:spPr>
          <a:xfrm>
            <a:off x="646624" y="2835622"/>
            <a:ext cx="556517" cy="556517"/>
          </a:xfrm>
          <a:custGeom>
            <a:avLst/>
            <a:gdLst/>
            <a:ahLst/>
            <a:cxnLst/>
            <a:rect l="l" t="t" r="r" b="b"/>
            <a:pathLst>
              <a:path w="556517" h="556517">
                <a:moveTo>
                  <a:pt x="0" y="0"/>
                </a:moveTo>
                <a:moveTo>
                  <a:pt x="0" y="0"/>
                </a:moveTo>
                <a:lnTo>
                  <a:pt x="556517" y="0"/>
                </a:lnTo>
                <a:lnTo>
                  <a:pt x="556517" y="556517"/>
                </a:lnTo>
                <a:lnTo>
                  <a:pt x="0" y="556517"/>
                </a:lnTo>
                <a:close/>
              </a:path>
            </a:pathLst>
          </a:custGeom>
          <a:solidFill>
            <a:srgbClr val="0084FF"/>
          </a:solidFill>
          <a:ln/>
        </p:spPr>
        <p:txBody>
          <a:bodyPr/>
          <a:lstStyle/>
          <a:p>
            <a:endParaRPr lang="zh-CN" altLang="en-US"/>
          </a:p>
        </p:txBody>
      </p:sp>
      <p:sp>
        <p:nvSpPr>
          <p:cNvPr id="13" name="Text 11"/>
          <p:cNvSpPr/>
          <p:nvPr/>
        </p:nvSpPr>
        <p:spPr>
          <a:xfrm>
            <a:off x="646624" y="1105962"/>
            <a:ext cx="556517" cy="512064"/>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2160" b="1" dirty="0">
                <a:solidFill>
                  <a:srgbClr val="C9C9C9"/>
                </a:solidFill>
                <a:latin typeface="Microsoft Yahei" pitchFamily="34" charset="0"/>
                <a:ea typeface="Microsoft Yahei" pitchFamily="34" charset="-122"/>
                <a:cs typeface="Microsoft Yahei" pitchFamily="34" charset="-120"/>
              </a:rPr>
              <a:t>01</a:t>
            </a:r>
            <a:endParaRPr lang="en-US" sz="1440" dirty="0"/>
          </a:p>
        </p:txBody>
      </p:sp>
      <p:sp>
        <p:nvSpPr>
          <p:cNvPr id="14" name="Text 12"/>
          <p:cNvSpPr/>
          <p:nvPr/>
        </p:nvSpPr>
        <p:spPr>
          <a:xfrm>
            <a:off x="7940859" y="1984508"/>
            <a:ext cx="556517" cy="512064"/>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2160" b="1" dirty="0">
                <a:solidFill>
                  <a:srgbClr val="C9C9C9"/>
                </a:solidFill>
                <a:latin typeface="Microsoft Yahei" pitchFamily="34" charset="0"/>
                <a:ea typeface="Microsoft Yahei" pitchFamily="34" charset="-122"/>
                <a:cs typeface="Microsoft Yahei" pitchFamily="34" charset="-120"/>
              </a:rPr>
              <a:t>02</a:t>
            </a:r>
            <a:endParaRPr lang="en-US" sz="1440" dirty="0"/>
          </a:p>
        </p:txBody>
      </p:sp>
      <p:sp>
        <p:nvSpPr>
          <p:cNvPr id="15" name="Text 13"/>
          <p:cNvSpPr/>
          <p:nvPr/>
        </p:nvSpPr>
        <p:spPr>
          <a:xfrm>
            <a:off x="646624" y="2862421"/>
            <a:ext cx="556517" cy="512064"/>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2160" b="1" dirty="0">
                <a:solidFill>
                  <a:srgbClr val="C9C9C9"/>
                </a:solidFill>
                <a:latin typeface="Microsoft Yahei" pitchFamily="34" charset="0"/>
                <a:ea typeface="Microsoft Yahei" pitchFamily="34" charset="-122"/>
                <a:cs typeface="Microsoft Yahei" pitchFamily="34" charset="-120"/>
              </a:rPr>
              <a:t>03</a:t>
            </a:r>
            <a:endParaRPr lang="en-US" sz="1440" dirty="0"/>
          </a:p>
        </p:txBody>
      </p:sp>
      <p:sp>
        <p:nvSpPr>
          <p:cNvPr id="16" name="Text 14"/>
          <p:cNvSpPr/>
          <p:nvPr/>
        </p:nvSpPr>
        <p:spPr>
          <a:xfrm>
            <a:off x="1203141" y="957284"/>
            <a:ext cx="2852928" cy="402336"/>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密码学定义</a:t>
            </a:r>
            <a:endParaRPr lang="en-US" sz="1440" dirty="0"/>
          </a:p>
        </p:txBody>
      </p:sp>
      <p:sp>
        <p:nvSpPr>
          <p:cNvPr id="17" name="Text 15"/>
          <p:cNvSpPr/>
          <p:nvPr/>
        </p:nvSpPr>
        <p:spPr>
          <a:xfrm>
            <a:off x="1203665" y="1359620"/>
            <a:ext cx="2852928"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密码学是研究编制密码和破译密码的技术科学，涉及编码学和破译学的领域。其主要目的是通过加密技术保护信息传递的安全性与保密性。</a:t>
            </a:r>
            <a:endParaRPr lang="en-US" sz="1440" dirty="0"/>
          </a:p>
        </p:txBody>
      </p:sp>
      <p:sp>
        <p:nvSpPr>
          <p:cNvPr id="18" name="Text 16"/>
          <p:cNvSpPr/>
          <p:nvPr/>
        </p:nvSpPr>
        <p:spPr>
          <a:xfrm>
            <a:off x="4838690" y="1808486"/>
            <a:ext cx="2852928" cy="402336"/>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密码学基本组成</a:t>
            </a:r>
            <a:endParaRPr lang="en-US" sz="1440" dirty="0"/>
          </a:p>
        </p:txBody>
      </p:sp>
      <p:sp>
        <p:nvSpPr>
          <p:cNvPr id="19" name="Text 17"/>
          <p:cNvSpPr/>
          <p:nvPr/>
        </p:nvSpPr>
        <p:spPr>
          <a:xfrm>
            <a:off x="4838405" y="2210926"/>
            <a:ext cx="2852928"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密码学包含两个基本组成部分：密码编制学（Cryptography），负责创建安全的密码算法以保障通信秘密；密码分析学（Cryptanalysis），专注于破解已有的密码系统以获取情报。</a:t>
            </a:r>
            <a:endParaRPr lang="en-US" sz="1440" dirty="0"/>
          </a:p>
        </p:txBody>
      </p:sp>
      <p:sp>
        <p:nvSpPr>
          <p:cNvPr id="20" name="Text 18"/>
          <p:cNvSpPr/>
          <p:nvPr/>
        </p:nvSpPr>
        <p:spPr>
          <a:xfrm>
            <a:off x="1203141" y="2704702"/>
            <a:ext cx="2852928" cy="402336"/>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728" b="1" dirty="0">
                <a:solidFill>
                  <a:srgbClr val="0078FF"/>
                </a:solidFill>
                <a:latin typeface="Microsoft Yahei" pitchFamily="34" charset="0"/>
                <a:ea typeface="Microsoft Yahei" pitchFamily="34" charset="-122"/>
                <a:cs typeface="Microsoft Yahei" pitchFamily="34" charset="-120"/>
              </a:rPr>
              <a:t>密码学历史演变</a:t>
            </a:r>
            <a:endParaRPr lang="en-US" sz="1440" dirty="0"/>
          </a:p>
        </p:txBody>
      </p:sp>
      <p:sp>
        <p:nvSpPr>
          <p:cNvPr id="21" name="Text 19"/>
          <p:cNvSpPr/>
          <p:nvPr/>
        </p:nvSpPr>
        <p:spPr>
          <a:xfrm>
            <a:off x="1203141" y="3125512"/>
            <a:ext cx="2852928"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152" dirty="0">
                <a:solidFill>
                  <a:srgbClr val="333333"/>
                </a:solidFill>
                <a:latin typeface="Microsoft Yahei" pitchFamily="34" charset="0"/>
                <a:ea typeface="Microsoft Yahei" pitchFamily="34" charset="-122"/>
                <a:cs typeface="Microsoft Yahei" pitchFamily="34" charset="-120"/>
              </a:rPr>
              <a:t>密码学的历史可以追溯到古代时期，随着技术的发展，经历了莫尔斯电码、电话和电报的使用，逐渐发展成为一门独立的学科，并广泛应用于现代通信和网络传输中。</a:t>
            </a:r>
            <a:endParaRPr lang="en-US" sz="1440" dirty="0"/>
          </a:p>
        </p:txBody>
      </p:sp>
      <p:sp>
        <p:nvSpPr>
          <p:cNvPr id="22" name="Shape 20"/>
          <p:cNvSpPr/>
          <p:nvPr/>
        </p:nvSpPr>
        <p:spPr>
          <a:xfrm>
            <a:off x="4646351" y="2114870"/>
            <a:ext cx="192640" cy="192640"/>
          </a:xfrm>
          <a:custGeom>
            <a:avLst/>
            <a:gdLst/>
            <a:ahLst/>
            <a:cxnLst/>
            <a:rect l="l" t="t" r="r" b="b"/>
            <a:pathLst>
              <a:path w="192640" h="192640">
                <a:moveTo>
                  <a:pt x="0" y="0"/>
                </a:moveTo>
                <a:moveTo>
                  <a:pt x="0" y="0"/>
                </a:moveTo>
                <a:lnTo>
                  <a:pt x="192640" y="0"/>
                </a:lnTo>
                <a:lnTo>
                  <a:pt x="192640" y="192640"/>
                </a:lnTo>
                <a:lnTo>
                  <a:pt x="0" y="192640"/>
                </a:lnTo>
                <a:close/>
              </a:path>
            </a:pathLst>
          </a:custGeom>
          <a:solidFill>
            <a:srgbClr val="0084FF"/>
          </a:solidFill>
          <a:ln/>
        </p:spPr>
        <p:txBody>
          <a:bodyPr/>
          <a:lstStyle/>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90999" y="55104"/>
            <a:ext cx="1539163" cy="1660493"/>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7488" b="1" dirty="0">
                <a:solidFill>
                  <a:srgbClr val="00B8FF">
                    <a:alpha val="40000"/>
                  </a:srgbClr>
                </a:solidFill>
                <a:latin typeface="Arial" pitchFamily="34" charset="0"/>
                <a:ea typeface="Arial" pitchFamily="34" charset="-122"/>
                <a:cs typeface="Arial" pitchFamily="34" charset="-120"/>
              </a:rPr>
              <a:t>02</a:t>
            </a:r>
            <a:endParaRPr lang="en-US" sz="1440" dirty="0"/>
          </a:p>
        </p:txBody>
      </p:sp>
      <p:sp>
        <p:nvSpPr>
          <p:cNvPr id="3" name="Text 1"/>
          <p:cNvSpPr/>
          <p:nvPr/>
        </p:nvSpPr>
        <p:spPr>
          <a:xfrm>
            <a:off x="421735" y="1269684"/>
            <a:ext cx="5887830" cy="813816"/>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3312" b="1" dirty="0">
                <a:solidFill>
                  <a:srgbClr val="1CADE4"/>
                </a:solidFill>
                <a:latin typeface="Microsoft Yahei" pitchFamily="34" charset="0"/>
                <a:ea typeface="Microsoft Yahei" pitchFamily="34" charset="-122"/>
                <a:cs typeface="Microsoft Yahei" pitchFamily="34" charset="-120"/>
              </a:rPr>
              <a:t>古典密码与加密技术</a:t>
            </a:r>
            <a:endParaRPr lang="en-US" sz="144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古代加密方法概述</a:t>
            </a:r>
            <a:endParaRPr lang="en-US" sz="1440" dirty="0"/>
          </a:p>
        </p:txBody>
      </p:sp>
      <p:sp>
        <p:nvSpPr>
          <p:cNvPr id="3" name="Shape 1"/>
          <p:cNvSpPr/>
          <p:nvPr/>
        </p:nvSpPr>
        <p:spPr>
          <a:xfrm>
            <a:off x="881398" y="2903074"/>
            <a:ext cx="5622646" cy="746150"/>
          </a:xfrm>
          <a:custGeom>
            <a:avLst/>
            <a:gdLst/>
            <a:ahLst/>
            <a:cxnLst/>
            <a:rect l="l" t="t" r="r" b="b"/>
            <a:pathLst>
              <a:path w="5622646" h="746150">
                <a:moveTo>
                  <a:pt x="93269" y="0"/>
                </a:moveTo>
                <a:moveTo>
                  <a:pt x="93269" y="0"/>
                </a:moveTo>
                <a:lnTo>
                  <a:pt x="5529377" y="0"/>
                </a:lnTo>
                <a:quadBezTo>
                  <a:pt x="5622646" y="0"/>
                  <a:pt x="5622646" y="93269"/>
                </a:quadBezTo>
                <a:lnTo>
                  <a:pt x="5622646" y="652882"/>
                </a:lnTo>
                <a:quadBezTo>
                  <a:pt x="5622646" y="746150"/>
                  <a:pt x="5529377" y="746150"/>
                </a:quadBezTo>
                <a:lnTo>
                  <a:pt x="93269" y="746150"/>
                </a:lnTo>
                <a:quadBezTo>
                  <a:pt x="0" y="746150"/>
                  <a:pt x="0" y="652882"/>
                </a:quadBezTo>
                <a:lnTo>
                  <a:pt x="0" y="93269"/>
                </a:lnTo>
                <a:quadBezTo>
                  <a:pt x="0" y="0"/>
                  <a:pt x="93269" y="0"/>
                </a:quadBezTo>
                <a:close/>
              </a:path>
            </a:pathLst>
          </a:custGeom>
          <a:solidFill>
            <a:srgbClr val="0084FF">
              <a:alpha val="10000"/>
            </a:srgbClr>
          </a:solidFill>
          <a:ln/>
        </p:spPr>
        <p:txBody>
          <a:bodyPr/>
          <a:lstStyle/>
          <a:p>
            <a:endParaRPr lang="zh-CN" altLang="en-US"/>
          </a:p>
        </p:txBody>
      </p:sp>
      <p:sp>
        <p:nvSpPr>
          <p:cNvPr id="4" name="Shape 2"/>
          <p:cNvSpPr/>
          <p:nvPr/>
        </p:nvSpPr>
        <p:spPr>
          <a:xfrm>
            <a:off x="881398" y="1183906"/>
            <a:ext cx="5622646" cy="741450"/>
          </a:xfrm>
          <a:custGeom>
            <a:avLst/>
            <a:gdLst/>
            <a:ahLst/>
            <a:cxnLst/>
            <a:rect l="l" t="t" r="r" b="b"/>
            <a:pathLst>
              <a:path w="5622646" h="741450">
                <a:moveTo>
                  <a:pt x="75438" y="0"/>
                </a:moveTo>
                <a:moveTo>
                  <a:pt x="75438" y="0"/>
                </a:moveTo>
                <a:lnTo>
                  <a:pt x="5547208" y="0"/>
                </a:lnTo>
                <a:quadBezTo>
                  <a:pt x="5622646" y="0"/>
                  <a:pt x="5622646" y="92681"/>
                </a:quadBezTo>
                <a:lnTo>
                  <a:pt x="5622646" y="648768"/>
                </a:lnTo>
                <a:quadBezTo>
                  <a:pt x="5622646" y="741450"/>
                  <a:pt x="5547208" y="741450"/>
                </a:quadBezTo>
                <a:lnTo>
                  <a:pt x="75438" y="741450"/>
                </a:lnTo>
                <a:quadBezTo>
                  <a:pt x="0" y="741450"/>
                  <a:pt x="0" y="648768"/>
                </a:quadBezTo>
                <a:lnTo>
                  <a:pt x="0" y="92681"/>
                </a:lnTo>
                <a:quadBezTo>
                  <a:pt x="0" y="0"/>
                  <a:pt x="75438" y="0"/>
                </a:quadBezTo>
                <a:close/>
              </a:path>
            </a:pathLst>
          </a:custGeom>
          <a:solidFill>
            <a:srgbClr val="0084FF">
              <a:alpha val="10000"/>
            </a:srgbClr>
          </a:solidFill>
          <a:ln/>
        </p:spPr>
        <p:txBody>
          <a:bodyPr/>
          <a:lstStyle/>
          <a:p>
            <a:endParaRPr lang="zh-CN" altLang="en-US"/>
          </a:p>
        </p:txBody>
      </p:sp>
      <p:sp>
        <p:nvSpPr>
          <p:cNvPr id="5" name="Shape 3"/>
          <p:cNvSpPr/>
          <p:nvPr/>
        </p:nvSpPr>
        <p:spPr>
          <a:xfrm>
            <a:off x="881398" y="1183906"/>
            <a:ext cx="1595385" cy="746413"/>
          </a:xfrm>
          <a:custGeom>
            <a:avLst/>
            <a:gdLst/>
            <a:ahLst/>
            <a:cxnLst/>
            <a:rect l="l" t="t" r="r" b="b"/>
            <a:pathLst>
              <a:path w="1595385" h="746413">
                <a:moveTo>
                  <a:pt x="75943" y="0"/>
                </a:moveTo>
                <a:moveTo>
                  <a:pt x="75943" y="0"/>
                </a:moveTo>
                <a:lnTo>
                  <a:pt x="1519442" y="0"/>
                </a:lnTo>
                <a:quadBezTo>
                  <a:pt x="1595385" y="0"/>
                  <a:pt x="1595385" y="93302"/>
                </a:quadBezTo>
                <a:lnTo>
                  <a:pt x="1595385" y="653112"/>
                </a:lnTo>
                <a:quadBezTo>
                  <a:pt x="1595385" y="746413"/>
                  <a:pt x="1519442" y="746413"/>
                </a:quadBezTo>
                <a:lnTo>
                  <a:pt x="75943" y="746413"/>
                </a:lnTo>
                <a:quadBezTo>
                  <a:pt x="0" y="746413"/>
                  <a:pt x="0" y="653112"/>
                </a:quadBezTo>
                <a:lnTo>
                  <a:pt x="0" y="93302"/>
                </a:lnTo>
                <a:quadBezTo>
                  <a:pt x="0" y="0"/>
                  <a:pt x="75943" y="0"/>
                </a:quadBezTo>
                <a:close/>
              </a:path>
            </a:pathLst>
          </a:custGeom>
          <a:solidFill>
            <a:srgbClr val="0084FF"/>
          </a:solidFill>
          <a:ln/>
        </p:spPr>
        <p:txBody>
          <a:bodyPr/>
          <a:lstStyle/>
          <a:p>
            <a:endParaRPr lang="zh-CN" altLang="en-US"/>
          </a:p>
        </p:txBody>
      </p:sp>
      <p:sp>
        <p:nvSpPr>
          <p:cNvPr id="6" name="Shape 4"/>
          <p:cNvSpPr/>
          <p:nvPr/>
        </p:nvSpPr>
        <p:spPr>
          <a:xfrm>
            <a:off x="881427" y="2043461"/>
            <a:ext cx="5622646" cy="746150"/>
          </a:xfrm>
          <a:custGeom>
            <a:avLst/>
            <a:gdLst/>
            <a:ahLst/>
            <a:cxnLst/>
            <a:rect l="l" t="t" r="r" b="b"/>
            <a:pathLst>
              <a:path w="5622646" h="746150">
                <a:moveTo>
                  <a:pt x="93269" y="0"/>
                </a:moveTo>
                <a:moveTo>
                  <a:pt x="93269" y="0"/>
                </a:moveTo>
                <a:lnTo>
                  <a:pt x="5529377" y="0"/>
                </a:lnTo>
                <a:quadBezTo>
                  <a:pt x="5622646" y="0"/>
                  <a:pt x="5622646" y="93269"/>
                </a:quadBezTo>
                <a:lnTo>
                  <a:pt x="5622646" y="652882"/>
                </a:lnTo>
                <a:quadBezTo>
                  <a:pt x="5622646" y="746150"/>
                  <a:pt x="5529377" y="746150"/>
                </a:quadBezTo>
                <a:lnTo>
                  <a:pt x="93269" y="746150"/>
                </a:lnTo>
                <a:quadBezTo>
                  <a:pt x="0" y="746150"/>
                  <a:pt x="0" y="652882"/>
                </a:quadBezTo>
                <a:lnTo>
                  <a:pt x="0" y="93269"/>
                </a:lnTo>
                <a:quadBezTo>
                  <a:pt x="0" y="0"/>
                  <a:pt x="93269" y="0"/>
                </a:quadBezTo>
                <a:close/>
              </a:path>
            </a:pathLst>
          </a:custGeom>
          <a:solidFill>
            <a:srgbClr val="0084FF">
              <a:alpha val="10000"/>
            </a:srgbClr>
          </a:solidFill>
          <a:ln/>
        </p:spPr>
        <p:txBody>
          <a:bodyPr/>
          <a:lstStyle/>
          <a:p>
            <a:endParaRPr lang="zh-CN" altLang="en-US"/>
          </a:p>
        </p:txBody>
      </p:sp>
      <p:sp>
        <p:nvSpPr>
          <p:cNvPr id="7" name="Shape 5"/>
          <p:cNvSpPr/>
          <p:nvPr/>
        </p:nvSpPr>
        <p:spPr>
          <a:xfrm>
            <a:off x="881427" y="2043461"/>
            <a:ext cx="1595628" cy="746150"/>
          </a:xfrm>
          <a:custGeom>
            <a:avLst/>
            <a:gdLst/>
            <a:ahLst/>
            <a:cxnLst/>
            <a:rect l="l" t="t" r="r" b="b"/>
            <a:pathLst>
              <a:path w="1595628" h="746150">
                <a:moveTo>
                  <a:pt x="93269" y="0"/>
                </a:moveTo>
                <a:moveTo>
                  <a:pt x="93269" y="0"/>
                </a:moveTo>
                <a:lnTo>
                  <a:pt x="1502359" y="0"/>
                </a:lnTo>
                <a:quadBezTo>
                  <a:pt x="1595628" y="0"/>
                  <a:pt x="1595628" y="93269"/>
                </a:quadBezTo>
                <a:lnTo>
                  <a:pt x="1595628" y="652882"/>
                </a:lnTo>
                <a:quadBezTo>
                  <a:pt x="1595628" y="746150"/>
                  <a:pt x="1502359" y="746150"/>
                </a:quadBezTo>
                <a:lnTo>
                  <a:pt x="93269" y="746150"/>
                </a:lnTo>
                <a:quadBezTo>
                  <a:pt x="0" y="746150"/>
                  <a:pt x="0" y="652882"/>
                </a:quadBezTo>
                <a:lnTo>
                  <a:pt x="0" y="93269"/>
                </a:lnTo>
                <a:quadBezTo>
                  <a:pt x="0" y="0"/>
                  <a:pt x="93269" y="0"/>
                </a:quadBezTo>
                <a:close/>
              </a:path>
            </a:pathLst>
          </a:custGeom>
          <a:solidFill>
            <a:srgbClr val="5196FF"/>
          </a:solidFill>
          <a:ln/>
        </p:spPr>
        <p:txBody>
          <a:bodyPr/>
          <a:lstStyle/>
          <a:p>
            <a:endParaRPr lang="zh-CN" altLang="en-US"/>
          </a:p>
        </p:txBody>
      </p:sp>
      <p:sp>
        <p:nvSpPr>
          <p:cNvPr id="8" name="Shape 6"/>
          <p:cNvSpPr/>
          <p:nvPr/>
        </p:nvSpPr>
        <p:spPr>
          <a:xfrm>
            <a:off x="881398" y="3762366"/>
            <a:ext cx="5622646" cy="746150"/>
          </a:xfrm>
          <a:custGeom>
            <a:avLst/>
            <a:gdLst/>
            <a:ahLst/>
            <a:cxnLst/>
            <a:rect l="l" t="t" r="r" b="b"/>
            <a:pathLst>
              <a:path w="5622646" h="746150">
                <a:moveTo>
                  <a:pt x="93269" y="0"/>
                </a:moveTo>
                <a:moveTo>
                  <a:pt x="93269" y="0"/>
                </a:moveTo>
                <a:lnTo>
                  <a:pt x="5529377" y="0"/>
                </a:lnTo>
                <a:quadBezTo>
                  <a:pt x="5622646" y="0"/>
                  <a:pt x="5622646" y="93269"/>
                </a:quadBezTo>
                <a:lnTo>
                  <a:pt x="5622646" y="652882"/>
                </a:lnTo>
                <a:quadBezTo>
                  <a:pt x="5622646" y="746150"/>
                  <a:pt x="5529377" y="746150"/>
                </a:quadBezTo>
                <a:lnTo>
                  <a:pt x="93269" y="746150"/>
                </a:lnTo>
                <a:quadBezTo>
                  <a:pt x="0" y="746150"/>
                  <a:pt x="0" y="652882"/>
                </a:quadBezTo>
                <a:lnTo>
                  <a:pt x="0" y="93269"/>
                </a:lnTo>
                <a:quadBezTo>
                  <a:pt x="0" y="0"/>
                  <a:pt x="93269" y="0"/>
                </a:quadBezTo>
                <a:close/>
              </a:path>
            </a:pathLst>
          </a:custGeom>
          <a:solidFill>
            <a:srgbClr val="0084FF">
              <a:alpha val="10000"/>
            </a:srgbClr>
          </a:solidFill>
          <a:ln/>
        </p:spPr>
        <p:txBody>
          <a:bodyPr/>
          <a:lstStyle/>
          <a:p>
            <a:endParaRPr lang="zh-CN" altLang="en-US"/>
          </a:p>
        </p:txBody>
      </p:sp>
      <p:sp>
        <p:nvSpPr>
          <p:cNvPr id="9" name="Shape 7"/>
          <p:cNvSpPr/>
          <p:nvPr/>
        </p:nvSpPr>
        <p:spPr>
          <a:xfrm>
            <a:off x="881398" y="2903074"/>
            <a:ext cx="1595628" cy="746150"/>
          </a:xfrm>
          <a:custGeom>
            <a:avLst/>
            <a:gdLst/>
            <a:ahLst/>
            <a:cxnLst/>
            <a:rect l="l" t="t" r="r" b="b"/>
            <a:pathLst>
              <a:path w="1595628" h="746150">
                <a:moveTo>
                  <a:pt x="93269" y="0"/>
                </a:moveTo>
                <a:moveTo>
                  <a:pt x="93269" y="0"/>
                </a:moveTo>
                <a:lnTo>
                  <a:pt x="1502359" y="0"/>
                </a:lnTo>
                <a:quadBezTo>
                  <a:pt x="1595628" y="0"/>
                  <a:pt x="1595628" y="93269"/>
                </a:quadBezTo>
                <a:lnTo>
                  <a:pt x="1595628" y="652882"/>
                </a:lnTo>
                <a:quadBezTo>
                  <a:pt x="1595628" y="746150"/>
                  <a:pt x="1502359" y="746150"/>
                </a:quadBezTo>
                <a:lnTo>
                  <a:pt x="93269" y="746150"/>
                </a:lnTo>
                <a:quadBezTo>
                  <a:pt x="0" y="746150"/>
                  <a:pt x="0" y="652882"/>
                </a:quadBezTo>
                <a:lnTo>
                  <a:pt x="0" y="93269"/>
                </a:lnTo>
                <a:quadBezTo>
                  <a:pt x="0" y="0"/>
                  <a:pt x="93269" y="0"/>
                </a:quadBezTo>
                <a:close/>
              </a:path>
            </a:pathLst>
          </a:custGeom>
          <a:solidFill>
            <a:srgbClr val="0084FF"/>
          </a:solidFill>
          <a:ln/>
        </p:spPr>
        <p:txBody>
          <a:bodyPr/>
          <a:lstStyle/>
          <a:p>
            <a:endParaRPr lang="zh-CN" altLang="en-US"/>
          </a:p>
        </p:txBody>
      </p:sp>
      <p:sp>
        <p:nvSpPr>
          <p:cNvPr id="10" name="Shape 8"/>
          <p:cNvSpPr/>
          <p:nvPr/>
        </p:nvSpPr>
        <p:spPr>
          <a:xfrm>
            <a:off x="881398" y="3762536"/>
            <a:ext cx="1595628" cy="746150"/>
          </a:xfrm>
          <a:custGeom>
            <a:avLst/>
            <a:gdLst/>
            <a:ahLst/>
            <a:cxnLst/>
            <a:rect l="l" t="t" r="r" b="b"/>
            <a:pathLst>
              <a:path w="1595628" h="746150">
                <a:moveTo>
                  <a:pt x="93269" y="0"/>
                </a:moveTo>
                <a:moveTo>
                  <a:pt x="93269" y="0"/>
                </a:moveTo>
                <a:lnTo>
                  <a:pt x="1502359" y="0"/>
                </a:lnTo>
                <a:quadBezTo>
                  <a:pt x="1595628" y="0"/>
                  <a:pt x="1595628" y="93269"/>
                </a:quadBezTo>
                <a:lnTo>
                  <a:pt x="1595628" y="652882"/>
                </a:lnTo>
                <a:quadBezTo>
                  <a:pt x="1595628" y="746150"/>
                  <a:pt x="1502359" y="746150"/>
                </a:quadBezTo>
                <a:lnTo>
                  <a:pt x="93269" y="746150"/>
                </a:lnTo>
                <a:quadBezTo>
                  <a:pt x="0" y="746150"/>
                  <a:pt x="0" y="652882"/>
                </a:quadBezTo>
                <a:lnTo>
                  <a:pt x="0" y="93269"/>
                </a:lnTo>
                <a:quadBezTo>
                  <a:pt x="0" y="0"/>
                  <a:pt x="93269" y="0"/>
                </a:quadBezTo>
                <a:close/>
              </a:path>
            </a:pathLst>
          </a:custGeom>
          <a:solidFill>
            <a:srgbClr val="5196FF"/>
          </a:solidFill>
          <a:ln/>
        </p:spPr>
        <p:txBody>
          <a:bodyPr/>
          <a:lstStyle/>
          <a:p>
            <a:endParaRPr lang="zh-CN" altLang="en-US"/>
          </a:p>
        </p:txBody>
      </p:sp>
      <p:sp>
        <p:nvSpPr>
          <p:cNvPr id="11" name="Text 9"/>
          <p:cNvSpPr/>
          <p:nvPr/>
        </p:nvSpPr>
        <p:spPr>
          <a:xfrm>
            <a:off x="895198" y="1184148"/>
            <a:ext cx="1580998" cy="740664"/>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728" b="1" dirty="0">
                <a:solidFill>
                  <a:srgbClr val="FFFFFF"/>
                </a:solidFill>
                <a:latin typeface="Microsoft Yahei" pitchFamily="34" charset="0"/>
                <a:ea typeface="Microsoft Yahei" pitchFamily="34" charset="-122"/>
                <a:cs typeface="Microsoft Yahei" pitchFamily="34" charset="-120"/>
              </a:rPr>
              <a:t>古代加密方法定义与起源</a:t>
            </a:r>
            <a:endParaRPr lang="en-US" sz="1440" dirty="0"/>
          </a:p>
        </p:txBody>
      </p:sp>
      <p:pic>
        <p:nvPicPr>
          <p:cNvPr id="12" name="Image 0" descr="https://sgw-dx.xf-yun.com/api/v1/sparkdesk/_173319752522467ea1585b89248b6bdd4bb8d6c4f98f7.jpg?authorization=c2ltcGxlLWp3dCBhaz1zcGFya2Rlc2s4MDAwMDAwMDAwMDE7ZXhwPTMzMDk5OTc1MjU7YWxnbz1obWFjLXNoYTI1NjtzaWc9YTVJaldqOCtZM1FLazNoeXpqdVBvMWEvYzBnYWw0cUhid05rRFNsYWxMOD0=&amp;x_location=7YfmxI7B7uKO7jlRxIftd60XfPD="/>
          <p:cNvPicPr>
            <a:picLocks noChangeAspect="1"/>
          </p:cNvPicPr>
          <p:nvPr/>
        </p:nvPicPr>
        <p:blipFill>
          <a:blip r:embed="rId4"/>
          <a:srcRect l="33146" r="33146"/>
          <a:stretch/>
        </p:blipFill>
        <p:spPr>
          <a:xfrm>
            <a:off x="6374442" y="1202194"/>
            <a:ext cx="1915591" cy="3192652"/>
          </a:xfrm>
          <a:prstGeom prst="rect">
            <a:avLst/>
          </a:prstGeom>
        </p:spPr>
      </p:pic>
      <p:sp>
        <p:nvSpPr>
          <p:cNvPr id="13" name="Text 10"/>
          <p:cNvSpPr/>
          <p:nvPr/>
        </p:nvSpPr>
        <p:spPr>
          <a:xfrm>
            <a:off x="2569409" y="1183992"/>
            <a:ext cx="3529584" cy="731520"/>
          </a:xfrm>
          <a:prstGeom prst="rect">
            <a:avLst/>
          </a:prstGeom>
          <a:noFill/>
          <a:ln/>
        </p:spPr>
        <p:txBody>
          <a:bodyPr wrap="square" lIns="95250" tIns="95250" rIns="95250" bIns="95250" rtlCol="0" anchor="ctr">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古代加密方法，也称为古典密码学，是现代密码学的前身。它主要包括替换和易位两种基本形式，这些方法在计算机科学和信息安全技术出现之前被广泛使用，但安全性相对较低。</a:t>
            </a:r>
            <a:endParaRPr lang="en-US" sz="1440" dirty="0"/>
          </a:p>
        </p:txBody>
      </p:sp>
      <p:sp>
        <p:nvSpPr>
          <p:cNvPr id="14" name="Text 11"/>
          <p:cNvSpPr/>
          <p:nvPr/>
        </p:nvSpPr>
        <p:spPr>
          <a:xfrm>
            <a:off x="886054" y="2043684"/>
            <a:ext cx="1590142" cy="749808"/>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728" b="1" dirty="0">
                <a:solidFill>
                  <a:srgbClr val="FFFFFF"/>
                </a:solidFill>
                <a:latin typeface="Microsoft Yahei" pitchFamily="34" charset="0"/>
                <a:ea typeface="Microsoft Yahei" pitchFamily="34" charset="-122"/>
                <a:cs typeface="Microsoft Yahei" pitchFamily="34" charset="-120"/>
              </a:rPr>
              <a:t>文字隐写术</a:t>
            </a:r>
            <a:endParaRPr lang="en-US" sz="1440" dirty="0"/>
          </a:p>
        </p:txBody>
      </p:sp>
      <p:sp>
        <p:nvSpPr>
          <p:cNvPr id="15" name="Text 12"/>
          <p:cNvSpPr/>
          <p:nvPr/>
        </p:nvSpPr>
        <p:spPr>
          <a:xfrm>
            <a:off x="2569688" y="2017821"/>
            <a:ext cx="3529584" cy="731520"/>
          </a:xfrm>
          <a:prstGeom prst="rect">
            <a:avLst/>
          </a:prstGeom>
          <a:noFill/>
          <a:ln/>
        </p:spPr>
        <p:txBody>
          <a:bodyPr wrap="square" lIns="95250" tIns="95250" rIns="95250" bIns="95250" rtlCol="0" anchor="ctr">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文字隐写术是古代最常用的加密方法之一，也被称为“暗号”或“密语”。这种方法涉及对特定词汇或句子的替换，只有发件人和收件人事先约定好解码方式才能成功解密。</a:t>
            </a:r>
            <a:endParaRPr lang="en-US" sz="1440" dirty="0"/>
          </a:p>
        </p:txBody>
      </p:sp>
      <p:sp>
        <p:nvSpPr>
          <p:cNvPr id="16" name="Text 13"/>
          <p:cNvSpPr/>
          <p:nvPr/>
        </p:nvSpPr>
        <p:spPr>
          <a:xfrm>
            <a:off x="876910" y="2903220"/>
            <a:ext cx="1599286" cy="749808"/>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728" b="1" dirty="0">
                <a:solidFill>
                  <a:srgbClr val="FFFFFF"/>
                </a:solidFill>
                <a:latin typeface="Microsoft Yahei" pitchFamily="34" charset="0"/>
                <a:ea typeface="Microsoft Yahei" pitchFamily="34" charset="-122"/>
                <a:cs typeface="Microsoft Yahei" pitchFamily="34" charset="-120"/>
              </a:rPr>
              <a:t>手工加密工具</a:t>
            </a:r>
            <a:endParaRPr lang="en-US" sz="1440" dirty="0"/>
          </a:p>
        </p:txBody>
      </p:sp>
      <p:sp>
        <p:nvSpPr>
          <p:cNvPr id="17" name="Text 14"/>
          <p:cNvSpPr/>
          <p:nvPr/>
        </p:nvSpPr>
        <p:spPr>
          <a:xfrm>
            <a:off x="2569409" y="2851650"/>
            <a:ext cx="3529584" cy="731520"/>
          </a:xfrm>
          <a:prstGeom prst="rect">
            <a:avLst/>
          </a:prstGeom>
          <a:noFill/>
          <a:ln/>
        </p:spPr>
        <p:txBody>
          <a:bodyPr wrap="square" lIns="95250" tIns="95250" rIns="95250" bIns="95250" rtlCol="0" anchor="ctr">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古代人们使用纸、笔或简单的器械来实现加密和解密操作。这些工具虽然简单，但在没有现代计算设备的时代，它们足以保护信息不被未授权者截获或篡改。</a:t>
            </a:r>
            <a:endParaRPr lang="en-US" sz="1440" dirty="0"/>
          </a:p>
        </p:txBody>
      </p:sp>
      <p:sp>
        <p:nvSpPr>
          <p:cNvPr id="18" name="Text 15"/>
          <p:cNvSpPr/>
          <p:nvPr/>
        </p:nvSpPr>
        <p:spPr>
          <a:xfrm>
            <a:off x="854050" y="3762756"/>
            <a:ext cx="1645920" cy="740664"/>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728" b="1" dirty="0">
                <a:solidFill>
                  <a:srgbClr val="FFFFFF"/>
                </a:solidFill>
                <a:latin typeface="Microsoft Yahei" pitchFamily="34" charset="0"/>
                <a:ea typeface="Microsoft Yahei" pitchFamily="34" charset="-122"/>
                <a:cs typeface="Microsoft Yahei" pitchFamily="34" charset="-120"/>
              </a:rPr>
              <a:t>古典密码体制特点</a:t>
            </a:r>
            <a:endParaRPr lang="en-US" sz="1440" dirty="0"/>
          </a:p>
        </p:txBody>
      </p:sp>
      <p:sp>
        <p:nvSpPr>
          <p:cNvPr id="19" name="Text 16"/>
          <p:cNvSpPr/>
          <p:nvPr/>
        </p:nvSpPr>
        <p:spPr>
          <a:xfrm>
            <a:off x="2569409" y="3685479"/>
            <a:ext cx="3529584" cy="841248"/>
          </a:xfrm>
          <a:prstGeom prst="rect">
            <a:avLst/>
          </a:prstGeom>
          <a:noFill/>
          <a:ln/>
        </p:spPr>
        <p:txBody>
          <a:bodyPr wrap="square" lIns="95250" tIns="95250" rIns="95250" bIns="95250" rtlCol="0" anchor="ctr">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古典密码体制具有简单易用的特点，但由于其基础的替换和易位方法，安全性并不高。尽管这些方法在当时被广泛应用，但在现代看来，它们很容易被破解，无法抵御专业黑客的攻击。</a:t>
            </a:r>
            <a:endParaRPr lang="en-US" sz="144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5952" y="80250"/>
            <a:ext cx="8823272"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304" b="1" dirty="0">
                <a:solidFill>
                  <a:srgbClr val="0D4C95"/>
                </a:solidFill>
                <a:latin typeface="微软雅黑" pitchFamily="34" charset="0"/>
                <a:ea typeface="微软雅黑" pitchFamily="34" charset="-122"/>
                <a:cs typeface="微软雅黑" pitchFamily="34" charset="-120"/>
              </a:rPr>
              <a:t>经典密码算法介绍</a:t>
            </a:r>
            <a:endParaRPr lang="en-US" sz="1440" dirty="0"/>
          </a:p>
        </p:txBody>
      </p:sp>
      <p:pic>
        <p:nvPicPr>
          <p:cNvPr id="3" name="Image 0" descr="https://sgw-dx.xf-yun.com/api/v1/sparkdesk/_173319752586485ffd759bb73438d8af61812794ed438.jpg?authorization=c2ltcGxlLWp3dCBhaz1zcGFya2Rlc2s4MDAwMDAwMDAwMDE7ZXhwPTMzMDk5OTc1MjU7YWxnbz1obWFjLXNoYTI1NjtzaWc9a0h6dEFvNVFENlpudGIxQWxHOVRQR2FNK0hXUUZWS240b3NBUnVDQXZmYz0=&amp;x_location=7YfmxI7B7uKO7jlRxIftd60XfPD="/>
          <p:cNvPicPr>
            <a:picLocks noChangeAspect="1"/>
          </p:cNvPicPr>
          <p:nvPr/>
        </p:nvPicPr>
        <p:blipFill>
          <a:blip r:embed="rId4"/>
          <a:srcRect l="21910" r="21910"/>
          <a:stretch/>
        </p:blipFill>
        <p:spPr>
          <a:xfrm>
            <a:off x="575744" y="1349514"/>
            <a:ext cx="2631059" cy="2631059"/>
          </a:xfrm>
          <a:prstGeom prst="ellipse">
            <a:avLst/>
          </a:prstGeom>
        </p:spPr>
      </p:pic>
      <p:sp>
        <p:nvSpPr>
          <p:cNvPr id="4" name="Text 1"/>
          <p:cNvSpPr/>
          <p:nvPr/>
        </p:nvSpPr>
        <p:spPr>
          <a:xfrm>
            <a:off x="4142176" y="794684"/>
            <a:ext cx="2560320" cy="484632"/>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584" b="1" dirty="0">
                <a:solidFill>
                  <a:srgbClr val="0078FF"/>
                </a:solidFill>
                <a:latin typeface="Microsoft Yahei" pitchFamily="34" charset="0"/>
                <a:ea typeface="Microsoft Yahei" pitchFamily="34" charset="-122"/>
                <a:cs typeface="Microsoft Yahei" pitchFamily="34" charset="-120"/>
              </a:rPr>
              <a:t>凯撒密码</a:t>
            </a:r>
            <a:endParaRPr lang="en-US" sz="1440" dirty="0"/>
          </a:p>
        </p:txBody>
      </p:sp>
      <p:sp>
        <p:nvSpPr>
          <p:cNvPr id="5" name="Text 2"/>
          <p:cNvSpPr/>
          <p:nvPr/>
        </p:nvSpPr>
        <p:spPr>
          <a:xfrm>
            <a:off x="4142176" y="1095170"/>
            <a:ext cx="4123030" cy="621792"/>
          </a:xfrm>
          <a:prstGeom prst="rect">
            <a:avLst/>
          </a:prstGeom>
          <a:noFill/>
          <a:ln/>
        </p:spPr>
        <p:txBody>
          <a:bodyPr wrap="square" lIns="95250" tIns="95250" rIns="95250" bIns="95250" rtlCol="0" anchor="t">
            <a:spAutoFit/>
          </a:bodyPr>
          <a:lstStyle/>
          <a:p>
            <a:pPr marL="0" indent="0" algn="just">
              <a:lnSpc>
                <a:spcPct val="100000"/>
              </a:lnSpc>
              <a:buNone/>
            </a:pPr>
            <a:r>
              <a:rPr lang="en-US" sz="1008" dirty="0">
                <a:solidFill>
                  <a:srgbClr val="333333"/>
                </a:solidFill>
                <a:latin typeface="Microsoft Yahei" pitchFamily="34" charset="0"/>
                <a:ea typeface="Microsoft Yahei" pitchFamily="34" charset="-122"/>
                <a:cs typeface="Microsoft Yahei" pitchFamily="34" charset="-120"/>
              </a:rPr>
              <a:t>凯撒密码是最早的加密方法之一，通过将每个字母向右移动固定位数进行编码。例如，使用右移3个位置的凯撒密码，字母A将被替换为D，B为E，C为F，以此类推。这种简单的替代方式虽然易于实现，但安全性较低。</a:t>
            </a:r>
            <a:endParaRPr lang="en-US" sz="1440" dirty="0"/>
          </a:p>
        </p:txBody>
      </p:sp>
      <p:sp>
        <p:nvSpPr>
          <p:cNvPr id="6" name="Shape 3"/>
          <p:cNvSpPr/>
          <p:nvPr/>
        </p:nvSpPr>
        <p:spPr>
          <a:xfrm>
            <a:off x="3415219" y="945204"/>
            <a:ext cx="648669" cy="648669"/>
          </a:xfrm>
          <a:custGeom>
            <a:avLst/>
            <a:gdLst/>
            <a:ahLst/>
            <a:cxnLst/>
            <a:rect l="l" t="t" r="r" b="b"/>
            <a:pathLst>
              <a:path w="648669" h="648669">
                <a:moveTo>
                  <a:pt x="324335" y="0"/>
                </a:moveTo>
                <a:moveTo>
                  <a:pt x="324335" y="0"/>
                </a:moveTo>
                <a:cubicBezTo>
                  <a:pt x="503340" y="0"/>
                  <a:pt x="648669" y="145329"/>
                  <a:pt x="648669" y="324335"/>
                </a:cubicBezTo>
                <a:cubicBezTo>
                  <a:pt x="648669" y="503340"/>
                  <a:pt x="503340" y="648669"/>
                  <a:pt x="324335" y="648669"/>
                </a:cubicBezTo>
                <a:cubicBezTo>
                  <a:pt x="145329" y="648669"/>
                  <a:pt x="0" y="503340"/>
                  <a:pt x="0" y="324335"/>
                </a:cubicBezTo>
                <a:cubicBezTo>
                  <a:pt x="0" y="145329"/>
                  <a:pt x="145329" y="0"/>
                  <a:pt x="324335" y="0"/>
                </a:cubicBezTo>
                <a:close/>
              </a:path>
            </a:pathLst>
          </a:custGeom>
          <a:solidFill>
            <a:srgbClr val="0084FF"/>
          </a:solidFill>
          <a:ln/>
        </p:spPr>
        <p:txBody>
          <a:bodyPr/>
          <a:lstStyle/>
          <a:p>
            <a:endParaRPr lang="zh-CN" altLang="en-US"/>
          </a:p>
        </p:txBody>
      </p:sp>
      <p:sp>
        <p:nvSpPr>
          <p:cNvPr id="7" name="Text 4"/>
          <p:cNvSpPr/>
          <p:nvPr/>
        </p:nvSpPr>
        <p:spPr>
          <a:xfrm>
            <a:off x="3336931" y="931211"/>
            <a:ext cx="805245" cy="67665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592" b="1" dirty="0">
                <a:solidFill>
                  <a:srgbClr val="FFFFFF"/>
                </a:solidFill>
                <a:latin typeface="Microsoft Yahei" pitchFamily="34" charset="0"/>
                <a:ea typeface="Microsoft Yahei" pitchFamily="34" charset="-122"/>
                <a:cs typeface="Microsoft Yahei" pitchFamily="34" charset="-120"/>
              </a:rPr>
              <a:t>1</a:t>
            </a:r>
            <a:endParaRPr lang="en-US" sz="1440" dirty="0"/>
          </a:p>
        </p:txBody>
      </p:sp>
      <p:sp>
        <p:nvSpPr>
          <p:cNvPr id="8" name="Text 5"/>
          <p:cNvSpPr/>
          <p:nvPr/>
        </p:nvSpPr>
        <p:spPr>
          <a:xfrm>
            <a:off x="4402836" y="1703119"/>
            <a:ext cx="2560320" cy="484632"/>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584" b="1" dirty="0">
                <a:solidFill>
                  <a:srgbClr val="0078FF"/>
                </a:solidFill>
                <a:latin typeface="Microsoft Yahei" pitchFamily="34" charset="0"/>
                <a:ea typeface="Microsoft Yahei" pitchFamily="34" charset="-122"/>
                <a:cs typeface="Microsoft Yahei" pitchFamily="34" charset="-120"/>
              </a:rPr>
              <a:t>多表代换密码</a:t>
            </a:r>
            <a:endParaRPr lang="en-US" sz="1440" dirty="0"/>
          </a:p>
        </p:txBody>
      </p:sp>
      <p:sp>
        <p:nvSpPr>
          <p:cNvPr id="9" name="Text 6"/>
          <p:cNvSpPr/>
          <p:nvPr/>
        </p:nvSpPr>
        <p:spPr>
          <a:xfrm>
            <a:off x="4402836" y="2012186"/>
            <a:ext cx="4123030" cy="621792"/>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多表代换密码采用多个替码表对字母进行加密。每个替码表都有26行26列，每一行代表一个密钥。通过组合不同的替码表和密钥，可以生成大量的加密字符，大幅提升了替代式密码的安全性。</a:t>
            </a:r>
            <a:endParaRPr lang="en-US" sz="1440" dirty="0"/>
          </a:p>
        </p:txBody>
      </p:sp>
      <p:sp>
        <p:nvSpPr>
          <p:cNvPr id="10" name="Shape 7"/>
          <p:cNvSpPr/>
          <p:nvPr/>
        </p:nvSpPr>
        <p:spPr>
          <a:xfrm>
            <a:off x="3675879" y="1857930"/>
            <a:ext cx="648669" cy="648669"/>
          </a:xfrm>
          <a:custGeom>
            <a:avLst/>
            <a:gdLst/>
            <a:ahLst/>
            <a:cxnLst/>
            <a:rect l="l" t="t" r="r" b="b"/>
            <a:pathLst>
              <a:path w="648669" h="648669">
                <a:moveTo>
                  <a:pt x="324335" y="0"/>
                </a:moveTo>
                <a:moveTo>
                  <a:pt x="324335" y="0"/>
                </a:moveTo>
                <a:cubicBezTo>
                  <a:pt x="503340" y="0"/>
                  <a:pt x="648669" y="145329"/>
                  <a:pt x="648669" y="324335"/>
                </a:cubicBezTo>
                <a:cubicBezTo>
                  <a:pt x="648669" y="503340"/>
                  <a:pt x="503340" y="648669"/>
                  <a:pt x="324335" y="648669"/>
                </a:cubicBezTo>
                <a:cubicBezTo>
                  <a:pt x="145329" y="648669"/>
                  <a:pt x="0" y="503340"/>
                  <a:pt x="0" y="324335"/>
                </a:cubicBezTo>
                <a:cubicBezTo>
                  <a:pt x="0" y="145329"/>
                  <a:pt x="145329" y="0"/>
                  <a:pt x="324335" y="0"/>
                </a:cubicBezTo>
                <a:close/>
              </a:path>
            </a:pathLst>
          </a:custGeom>
          <a:solidFill>
            <a:srgbClr val="0084FF"/>
          </a:solidFill>
          <a:ln/>
        </p:spPr>
        <p:txBody>
          <a:bodyPr/>
          <a:lstStyle/>
          <a:p>
            <a:endParaRPr lang="zh-CN" altLang="en-US"/>
          </a:p>
        </p:txBody>
      </p:sp>
      <p:sp>
        <p:nvSpPr>
          <p:cNvPr id="11" name="Text 8"/>
          <p:cNvSpPr/>
          <p:nvPr/>
        </p:nvSpPr>
        <p:spPr>
          <a:xfrm>
            <a:off x="3597591" y="1843937"/>
            <a:ext cx="805245" cy="67665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592" b="1" dirty="0">
                <a:solidFill>
                  <a:srgbClr val="FFFFFF"/>
                </a:solidFill>
                <a:latin typeface="Microsoft Yahei" pitchFamily="34" charset="0"/>
                <a:ea typeface="Microsoft Yahei" pitchFamily="34" charset="-122"/>
                <a:cs typeface="Microsoft Yahei" pitchFamily="34" charset="-120"/>
              </a:rPr>
              <a:t>2</a:t>
            </a:r>
            <a:endParaRPr lang="en-US" sz="1440" dirty="0"/>
          </a:p>
        </p:txBody>
      </p:sp>
      <p:sp>
        <p:nvSpPr>
          <p:cNvPr id="12" name="Text 9"/>
          <p:cNvSpPr/>
          <p:nvPr/>
        </p:nvSpPr>
        <p:spPr>
          <a:xfrm>
            <a:off x="4402836" y="2620136"/>
            <a:ext cx="2560320" cy="484632"/>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584" b="1" dirty="0">
                <a:solidFill>
                  <a:srgbClr val="0078FF"/>
                </a:solidFill>
                <a:latin typeface="Microsoft Yahei" pitchFamily="34" charset="0"/>
                <a:ea typeface="Microsoft Yahei" pitchFamily="34" charset="-122"/>
                <a:cs typeface="Microsoft Yahei" pitchFamily="34" charset="-120"/>
              </a:rPr>
              <a:t>置换密码</a:t>
            </a:r>
            <a:endParaRPr lang="en-US" sz="1440" dirty="0"/>
          </a:p>
        </p:txBody>
      </p:sp>
      <p:sp>
        <p:nvSpPr>
          <p:cNvPr id="13" name="Text 10"/>
          <p:cNvSpPr/>
          <p:nvPr/>
        </p:nvSpPr>
        <p:spPr>
          <a:xfrm>
            <a:off x="4402836" y="2922461"/>
            <a:ext cx="4123030" cy="621792"/>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置换密码利用一个二维数组（称为置换表）对明文进行加密。置换表的每一行和每一列都对应一个加密字符，明文字符按照置换表的位置被替换成密文字符。置换密码的强度取决于置换表的大小和密钥的选择。</a:t>
            </a:r>
            <a:endParaRPr lang="en-US" sz="1440" dirty="0"/>
          </a:p>
        </p:txBody>
      </p:sp>
      <p:sp>
        <p:nvSpPr>
          <p:cNvPr id="14" name="Shape 11"/>
          <p:cNvSpPr/>
          <p:nvPr/>
        </p:nvSpPr>
        <p:spPr>
          <a:xfrm>
            <a:off x="3675879" y="2780720"/>
            <a:ext cx="648669" cy="648669"/>
          </a:xfrm>
          <a:custGeom>
            <a:avLst/>
            <a:gdLst/>
            <a:ahLst/>
            <a:cxnLst/>
            <a:rect l="l" t="t" r="r" b="b"/>
            <a:pathLst>
              <a:path w="648669" h="648669">
                <a:moveTo>
                  <a:pt x="324335" y="0"/>
                </a:moveTo>
                <a:moveTo>
                  <a:pt x="324335" y="0"/>
                </a:moveTo>
                <a:cubicBezTo>
                  <a:pt x="503340" y="0"/>
                  <a:pt x="648669" y="145329"/>
                  <a:pt x="648669" y="324335"/>
                </a:cubicBezTo>
                <a:cubicBezTo>
                  <a:pt x="648669" y="503340"/>
                  <a:pt x="503340" y="648669"/>
                  <a:pt x="324335" y="648669"/>
                </a:cubicBezTo>
                <a:cubicBezTo>
                  <a:pt x="145329" y="648669"/>
                  <a:pt x="0" y="503340"/>
                  <a:pt x="0" y="324335"/>
                </a:cubicBezTo>
                <a:cubicBezTo>
                  <a:pt x="0" y="145329"/>
                  <a:pt x="145329" y="0"/>
                  <a:pt x="324335" y="0"/>
                </a:cubicBezTo>
                <a:close/>
              </a:path>
            </a:pathLst>
          </a:custGeom>
          <a:solidFill>
            <a:srgbClr val="0084FF"/>
          </a:solidFill>
          <a:ln/>
        </p:spPr>
        <p:txBody>
          <a:bodyPr/>
          <a:lstStyle/>
          <a:p>
            <a:endParaRPr lang="zh-CN" altLang="en-US"/>
          </a:p>
        </p:txBody>
      </p:sp>
      <p:sp>
        <p:nvSpPr>
          <p:cNvPr id="15" name="Text 12"/>
          <p:cNvSpPr/>
          <p:nvPr/>
        </p:nvSpPr>
        <p:spPr>
          <a:xfrm>
            <a:off x="3597591" y="2766726"/>
            <a:ext cx="805245" cy="67665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592" b="1" dirty="0">
                <a:solidFill>
                  <a:srgbClr val="FFFFFF"/>
                </a:solidFill>
                <a:latin typeface="Microsoft Yahei" pitchFamily="34" charset="0"/>
                <a:ea typeface="Microsoft Yahei" pitchFamily="34" charset="-122"/>
                <a:cs typeface="Microsoft Yahei" pitchFamily="34" charset="-120"/>
              </a:rPr>
              <a:t>3</a:t>
            </a:r>
            <a:endParaRPr lang="en-US" sz="1440" dirty="0"/>
          </a:p>
        </p:txBody>
      </p:sp>
      <p:sp>
        <p:nvSpPr>
          <p:cNvPr id="16" name="Text 13"/>
          <p:cNvSpPr/>
          <p:nvPr/>
        </p:nvSpPr>
        <p:spPr>
          <a:xfrm>
            <a:off x="4104544" y="3530410"/>
            <a:ext cx="2560320" cy="484632"/>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584" b="1" dirty="0">
                <a:solidFill>
                  <a:srgbClr val="0078FF"/>
                </a:solidFill>
                <a:latin typeface="Microsoft Yahei" pitchFamily="34" charset="0"/>
                <a:ea typeface="Microsoft Yahei" pitchFamily="34" charset="-122"/>
                <a:cs typeface="Microsoft Yahei" pitchFamily="34" charset="-120"/>
              </a:rPr>
              <a:t>轮转密码</a:t>
            </a:r>
            <a:endParaRPr lang="en-US" sz="1440" dirty="0"/>
          </a:p>
        </p:txBody>
      </p:sp>
      <p:sp>
        <p:nvSpPr>
          <p:cNvPr id="17" name="Text 14"/>
          <p:cNvSpPr/>
          <p:nvPr/>
        </p:nvSpPr>
        <p:spPr>
          <a:xfrm>
            <a:off x="4104544" y="3835798"/>
            <a:ext cx="4123030" cy="621792"/>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008" dirty="0">
                <a:solidFill>
                  <a:srgbClr val="333333"/>
                </a:solidFill>
                <a:latin typeface="Microsoft Yahei" pitchFamily="34" charset="0"/>
                <a:ea typeface="Microsoft Yahei" pitchFamily="34" charset="-122"/>
                <a:cs typeface="Microsoft Yahei" pitchFamily="34" charset="-120"/>
              </a:rPr>
              <a:t>轮转密码是一种较为复杂的替代式密码，由多个独立的置换步骤组成。每个步骤使用一个较小的置换表，经过多次置换后得到密文。轮转密码通过增加加密过程的复杂性来提高安全性。</a:t>
            </a:r>
            <a:endParaRPr lang="en-US" sz="1440" dirty="0"/>
          </a:p>
        </p:txBody>
      </p:sp>
      <p:sp>
        <p:nvSpPr>
          <p:cNvPr id="18" name="Shape 15"/>
          <p:cNvSpPr/>
          <p:nvPr/>
        </p:nvSpPr>
        <p:spPr>
          <a:xfrm>
            <a:off x="3377587" y="3687954"/>
            <a:ext cx="648669" cy="648669"/>
          </a:xfrm>
          <a:custGeom>
            <a:avLst/>
            <a:gdLst/>
            <a:ahLst/>
            <a:cxnLst/>
            <a:rect l="l" t="t" r="r" b="b"/>
            <a:pathLst>
              <a:path w="648669" h="648669">
                <a:moveTo>
                  <a:pt x="324335" y="0"/>
                </a:moveTo>
                <a:moveTo>
                  <a:pt x="324335" y="0"/>
                </a:moveTo>
                <a:cubicBezTo>
                  <a:pt x="503340" y="0"/>
                  <a:pt x="648669" y="145329"/>
                  <a:pt x="648669" y="324335"/>
                </a:cubicBezTo>
                <a:cubicBezTo>
                  <a:pt x="648669" y="503340"/>
                  <a:pt x="503340" y="648669"/>
                  <a:pt x="324335" y="648669"/>
                </a:cubicBezTo>
                <a:cubicBezTo>
                  <a:pt x="145329" y="648669"/>
                  <a:pt x="0" y="503340"/>
                  <a:pt x="0" y="324335"/>
                </a:cubicBezTo>
                <a:cubicBezTo>
                  <a:pt x="0" y="145329"/>
                  <a:pt x="145329" y="0"/>
                  <a:pt x="324335" y="0"/>
                </a:cubicBezTo>
                <a:close/>
              </a:path>
            </a:pathLst>
          </a:custGeom>
          <a:solidFill>
            <a:srgbClr val="0084FF"/>
          </a:solidFill>
          <a:ln/>
        </p:spPr>
        <p:txBody>
          <a:bodyPr/>
          <a:lstStyle/>
          <a:p>
            <a:endParaRPr lang="zh-CN" altLang="en-US"/>
          </a:p>
        </p:txBody>
      </p:sp>
      <p:sp>
        <p:nvSpPr>
          <p:cNvPr id="19" name="Text 16"/>
          <p:cNvSpPr/>
          <p:nvPr/>
        </p:nvSpPr>
        <p:spPr>
          <a:xfrm>
            <a:off x="3299299" y="3673960"/>
            <a:ext cx="805245" cy="67665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592" b="1" dirty="0">
                <a:solidFill>
                  <a:srgbClr val="FFFFFF"/>
                </a:solidFill>
                <a:latin typeface="Microsoft Yahei" pitchFamily="34" charset="0"/>
                <a:ea typeface="Microsoft Yahei" pitchFamily="34" charset="-122"/>
                <a:cs typeface="Microsoft Yahei" pitchFamily="34" charset="-120"/>
              </a:rPr>
              <a:t>4</a:t>
            </a:r>
            <a:endParaRPr lang="en-US" sz="1440" dirty="0"/>
          </a:p>
        </p:txBody>
      </p:sp>
      <p:pic>
        <p:nvPicPr>
          <p:cNvPr id="20" name="Image 1" descr="preencoded.png"/>
          <p:cNvPicPr>
            <a:picLocks noChangeAspect="1"/>
          </p:cNvPicPr>
          <p:nvPr/>
        </p:nvPicPr>
        <p:blipFill>
          <a:blip r:embed="rId5"/>
          <a:stretch>
            <a:fillRect/>
          </a:stretch>
        </p:blipFill>
        <p:spPr>
          <a:xfrm>
            <a:off x="226308" y="1000987"/>
            <a:ext cx="3216748" cy="32503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1404</Words>
  <Application>Microsoft Office PowerPoint</Application>
  <PresentationFormat>全屏显示(16:9)</PresentationFormat>
  <Paragraphs>299</Paragraphs>
  <Slides>31</Slides>
  <Notes>31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31</vt:i4>
      </vt:variant>
    </vt:vector>
  </HeadingPairs>
  <TitlesOfParts>
    <vt:vector size="35" baseType="lpstr">
      <vt:lpstr>微软雅黑</vt:lpstr>
      <vt:lpstr>微软雅黑</vt:lpstr>
      <vt:lpstr>Arial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ASUS</cp:lastModifiedBy>
  <cp:revision>2</cp:revision>
  <dcterms:created xsi:type="dcterms:W3CDTF">2024-12-03T04:08:45Z</dcterms:created>
  <dcterms:modified xsi:type="dcterms:W3CDTF">2024-12-08T08:19:56Z</dcterms:modified>
</cp:coreProperties>
</file>